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8" r:id="rId3"/>
    <p:sldId id="258" r:id="rId4"/>
    <p:sldId id="259" r:id="rId5"/>
    <p:sldId id="280" r:id="rId6"/>
    <p:sldId id="261" r:id="rId7"/>
    <p:sldId id="262" r:id="rId8"/>
    <p:sldId id="263" r:id="rId9"/>
    <p:sldId id="264" r:id="rId10"/>
    <p:sldId id="265" r:id="rId11"/>
    <p:sldId id="266" r:id="rId12"/>
    <p:sldId id="298" r:id="rId13"/>
    <p:sldId id="267" r:id="rId14"/>
    <p:sldId id="268" r:id="rId15"/>
    <p:sldId id="285" r:id="rId16"/>
    <p:sldId id="272" r:id="rId17"/>
    <p:sldId id="287" r:id="rId18"/>
    <p:sldId id="286" r:id="rId19"/>
    <p:sldId id="292" r:id="rId20"/>
    <p:sldId id="293" r:id="rId21"/>
    <p:sldId id="290" r:id="rId22"/>
    <p:sldId id="301" r:id="rId23"/>
    <p:sldId id="302" r:id="rId24"/>
    <p:sldId id="275" r:id="rId25"/>
    <p:sldId id="273" r:id="rId26"/>
    <p:sldId id="289" r:id="rId27"/>
    <p:sldId id="282" r:id="rId28"/>
    <p:sldId id="295" r:id="rId29"/>
    <p:sldId id="299" r:id="rId30"/>
    <p:sldId id="284" r:id="rId31"/>
    <p:sldId id="29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4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5" autoAdjust="0"/>
    <p:restoredTop sz="93326" autoAdjust="0"/>
  </p:normalViewPr>
  <p:slideViewPr>
    <p:cSldViewPr snapToGrid="0">
      <p:cViewPr varScale="1">
        <p:scale>
          <a:sx n="55" d="100"/>
          <a:sy n="55" d="100"/>
        </p:scale>
        <p:origin x="10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DC27A-3B04-4E9D-93E5-EABA70DBDF94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B3C85-BEA3-4F5A-9696-FA1C12DAF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93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72614340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c72614340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726143409_4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gc726143409_4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726143409_4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gc726143409_4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93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726143409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gc726143409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726143409_4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0" name="Google Shape;210;gc726143409_4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100e2f56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d100e2f56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726143409_4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gc726143409_4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726143409_4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c726143409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0baceef7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진행사항을 나타내는 </a:t>
            </a:r>
            <a:r>
              <a:rPr lang="en-US" altLang="ko-KR" dirty="0" err="1"/>
              <a:t>wbs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98" name="Google Shape;398;gd0baceef7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시스템의 기본적 기능을 보여주는 </a:t>
            </a:r>
            <a:r>
              <a:rPr lang="ko-KR" altLang="en-US" dirty="0" err="1"/>
              <a:t>유즈케이스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301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726143409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c726143409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클래스의 구성요소 및 </a:t>
            </a:r>
            <a:r>
              <a:rPr lang="ko-KR" altLang="en-US" dirty="0" err="1"/>
              <a:t>클래스간의</a:t>
            </a:r>
            <a:r>
              <a:rPr lang="ko-KR" altLang="en-US" dirty="0"/>
              <a:t> 관계를 표현하기위해 클래스 다이어그램을 작성했습니다</a:t>
            </a:r>
            <a:r>
              <a:rPr lang="en-US" altLang="ko-KR" dirty="0"/>
              <a:t>. </a:t>
            </a:r>
            <a:r>
              <a:rPr lang="ko-KR" altLang="en-US" dirty="0"/>
              <a:t>툴은 비주얼 패러다임을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23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페이지와 서비스를 연동하여 이미지와 데이터들을 비동기통신인 </a:t>
            </a:r>
            <a:r>
              <a:rPr lang="ko-KR" altLang="en-US" dirty="0" err="1"/>
              <a:t>레빗엠큐를</a:t>
            </a:r>
            <a:r>
              <a:rPr lang="ko-KR" altLang="en-US" dirty="0"/>
              <a:t> 사용해서 받아왔습니다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163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72614340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c72614340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809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받아온 이미지와 데이터들은 카테고리별로 나눠주었습니다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91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받아온 이미지와 데이터들은 카테고리별로 나눠주었습니다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74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카테고리에서 메뉴를 클릭하면 상세페이지로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88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상품의 수량을 조절할 수 있고 수량만큼 가격이 계산됩니다</a:t>
            </a:r>
            <a:r>
              <a:rPr lang="en-US" altLang="ko-KR" dirty="0"/>
              <a:t>. </a:t>
            </a:r>
            <a:r>
              <a:rPr lang="ko-KR" altLang="en-US" dirty="0"/>
              <a:t>장바구니 버튼을 클릭하면 상품이 장바구니로 이동합니다</a:t>
            </a:r>
          </a:p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776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원하는 상품을 체크박스로 선택하고 구매하기 버튼을 누르면 관리자페이지로 데이터를 </a:t>
            </a:r>
            <a:r>
              <a:rPr lang="ko-KR" altLang="en-US" dirty="0" err="1"/>
              <a:t>넘겨주게됩니다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여기서도 </a:t>
            </a:r>
            <a:r>
              <a:rPr lang="en-US" altLang="ko-KR" dirty="0"/>
              <a:t>Rabbit MQ </a:t>
            </a:r>
            <a:r>
              <a:rPr lang="ko-KR" altLang="en-US" dirty="0"/>
              <a:t>를 사용해서 큐로 데이터를 넘겨주었습니다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534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02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0baceef7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gd0baceef7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버전관리 시스템으로는 </a:t>
            </a:r>
            <a:r>
              <a:rPr lang="ko-KR" altLang="en-US" dirty="0" err="1"/>
              <a:t>깃허브를</a:t>
            </a:r>
            <a:r>
              <a:rPr lang="ko-KR" altLang="en-US" dirty="0"/>
              <a:t> 사용하였습니다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B3C85-BEA3-4F5A-9696-FA1C12DAF05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91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72614340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c72614340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942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726143409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gc726143409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0baceef7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gd0baceef7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726143409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gc726143409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726143409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726143409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726143409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c726143409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726143409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c726143409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D3388-2AAF-4F26-AAC7-CED12C3CA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25EF5-F212-42D9-9586-A1F034C5A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3880B-077D-44C3-9370-C6719523A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110CDD-3589-4CA4-8785-D1467FB6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5DA29-9DC6-4797-9C98-BCEB9F9B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56FFE-1220-4B50-B6C1-97CD1B55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EEBA52-27B4-43CB-8B2A-BDFD19ED6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0101C-3553-4389-9526-207EEBB7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1C059-8313-4E71-8D24-E2B3718F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12A2C-0592-44D8-96EF-C7BD6DB4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69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F1B8AB-33CE-467D-8741-42059DF2B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6D195A-94DF-42DC-A63B-AD2565BC3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C4C72-1996-4785-AD53-B9EB3824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2266D-6862-4E6F-A3C1-2F53851DF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EC686-1684-4BD0-AFAB-4D3E5201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78A0D-E033-4FA9-AF50-6FC9D2C2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9259A-82E7-4B76-8F86-C2356388C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7BE0C-5843-4C45-9309-5F03E915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D5596-FFA4-4DFD-B709-E691D54B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A026F2-9CB4-4AB0-8A4C-41933DAF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1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319B8-6424-4E8C-8839-E7B2E9B8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CF5595-7497-48BC-B2FD-35B770A52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19FD4A-99A6-403A-8C91-C29D32B2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087A4-5E99-4982-A4A2-CFF8EFBE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B913C-78A7-436F-888A-4ED32397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A4846-4C86-42DA-932E-CE07B346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8CD04-869B-471D-B607-BCBC60244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0DFB43-718E-4B5C-9354-68F50EA2D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6B4458-BB09-410C-B249-413C5B170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2CC840-6802-47EE-A7CB-9014ED50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74C1D8-1DE9-4169-A74E-89EDC209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91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6DB7C-0628-4122-A67D-D86911F5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F450A6-0085-44CC-AB45-14810B13F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F5C284-90B5-4717-B7FE-AE0EA8EC5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8FD080-804A-4F36-B70A-93C57C086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4D59E6-718F-48F7-8021-FADB71DBB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EAA26B-BA05-4B41-8F31-45FC5A43D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725B39-7A14-453B-95A0-7527C18F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7E8FA1-ABF0-4F2E-8F7C-A80FDA77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5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8356-AD08-4B77-B490-2F4FBD24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B46CB6-E391-4CD4-A5D6-8FF0C914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F7BE48-3630-4139-A871-56FA47D4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5FA7BC-05E5-4487-8187-36FA97DD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8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8F23DE-0F93-4577-BF4D-5716A491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E68B97-B6B8-42AD-A2D5-FC9506AF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198571-C19F-4AC0-A043-75836154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8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0A2C7-98E9-46C2-B957-1D616C63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A79B2-9497-4CB3-A9BB-B7BC2763F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68BE1C-051A-4677-A547-FA328B994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358E4-3BB0-4B68-ABF2-5929EE36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92817-9E78-45E1-874F-E998E339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4AE9E2-3C92-48BB-9AAA-69BC8D7C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7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879A5-90C5-49B8-92A8-6EA8D8C8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80EB79-0AFF-4419-8B12-992C3BB7C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09440-9F5D-485B-BD6A-B2BD00376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D26021-5E54-4DB0-A80E-EB52C050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1A84AD-B6F6-4945-8252-02ABA54A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83B6C3-47C8-48A7-A0A1-ACF6DB93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55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20814A-8BAD-4543-8CCE-DC25AC16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F0088E-5DD2-4CE2-9A3E-04BFDB8FE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46FE0-444D-4C4B-9B01-3DA47CA43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0B410-8406-4F71-9A4C-E29B0606DBA8}" type="datetimeFigureOut">
              <a:rPr lang="ko-KR" altLang="en-US" smtClean="0"/>
              <a:t>2021-04-19(Mon)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05A99-1F26-4EF6-BC6A-8EAF40F8A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7F9CB-7A0D-44B9-88BD-56BD4A5D7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8D40F-E824-4A3C-8EB7-13DC516C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83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yg1577/store.gi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hyperlink" Target="https://github.com/jyg1577/store-spring.git" TargetMode="Externa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34457"/>
            <a:ext cx="12192000" cy="372354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356049" y="2034557"/>
            <a:ext cx="9480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300">
                <a:solidFill>
                  <a:schemeClr val="dk1"/>
                </a:solidFill>
              </a:rPr>
              <a:t>MSA 기반의</a:t>
            </a:r>
            <a:endParaRPr sz="4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라이브 커머스 서비스 구현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2396050" y="1782875"/>
            <a:ext cx="7386300" cy="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3"/>
          <p:cNvCxnSpPr/>
          <p:nvPr/>
        </p:nvCxnSpPr>
        <p:spPr>
          <a:xfrm>
            <a:off x="2396049" y="4238576"/>
            <a:ext cx="7386300" cy="159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13"/>
          <p:cNvCxnSpPr/>
          <p:nvPr/>
        </p:nvCxnSpPr>
        <p:spPr>
          <a:xfrm>
            <a:off x="2409825" y="1768988"/>
            <a:ext cx="0" cy="9762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3"/>
          <p:cNvCxnSpPr/>
          <p:nvPr/>
        </p:nvCxnSpPr>
        <p:spPr>
          <a:xfrm>
            <a:off x="9758387" y="3262314"/>
            <a:ext cx="0" cy="9762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>
            <a:off x="2409824" y="3902870"/>
            <a:ext cx="0" cy="3357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/>
          <p:nvPr/>
        </p:nvCxnSpPr>
        <p:spPr>
          <a:xfrm>
            <a:off x="9758363" y="1768988"/>
            <a:ext cx="0" cy="4881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3"/>
          <p:cNvSpPr txBox="1"/>
          <p:nvPr/>
        </p:nvSpPr>
        <p:spPr>
          <a:xfrm>
            <a:off x="7654502" y="5990528"/>
            <a:ext cx="41439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곽정원 / 곽원근 / 구희애 / 김예은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7654501" y="5395693"/>
            <a:ext cx="414391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4K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105" y="76476"/>
            <a:ext cx="1219443" cy="7633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2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579" y="1096722"/>
            <a:ext cx="9311174" cy="546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사례분석.2</a:t>
            </a:r>
            <a:r>
              <a:rPr lang="ko-KR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개요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22" y="3142949"/>
            <a:ext cx="2356634" cy="1475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3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94" name="Google Shape;194;p23"/>
          <p:cNvGraphicFramePr/>
          <p:nvPr/>
        </p:nvGraphicFramePr>
        <p:xfrm>
          <a:off x="3066474" y="1234241"/>
          <a:ext cx="8128000" cy="5319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8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 개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카카오톡을 활용해 모바일에서 영상 시청, 실시간 채팅, 결제까지 빠르게 연결되는 모바일 홈쇼핑 서비스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특</a:t>
                      </a:r>
                      <a:r>
                        <a:rPr lang="ko-KR" sz="14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징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공동구매 형태로 최소 2명의 구매자만 모이면 단독 특가로 상품 구매 가능 (구매 성공률 90%)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다시보기 기능 지원 (꾸준한 매출 증가 기대)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장 점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유입 시청자수가 많음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카카오톡&amp;카카오페이를 이용해 구매하고 결제까지 할 수 있어 쇼핑 편의성 높음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다른 모바일 라이브커머스 서비스 대비 동시 접속자 수 / 회당 거래액 최고 5배 이상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 점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TV 홈쇼핑 방송 형식으로 입점 문턱이 높음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방송 전반적인 부분을 카카오에서 제작하므로 입점 업체가 주도적인 방송을 하기 어려움</a:t>
                      </a:r>
                      <a:br>
                        <a:rPr lang="ko-KR" sz="14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sz="14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Google Shape;195;p23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사례분석.2</a:t>
            </a:r>
            <a:r>
              <a:rPr lang="ko-KR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개요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0AD4B7-2B4D-4319-A1FD-E62351D513C7}"/>
              </a:ext>
            </a:extLst>
          </p:cNvPr>
          <p:cNvGrpSpPr/>
          <p:nvPr/>
        </p:nvGrpSpPr>
        <p:grpSpPr>
          <a:xfrm>
            <a:off x="1478254" y="3429000"/>
            <a:ext cx="2243137" cy="1038999"/>
            <a:chOff x="3278796" y="3313663"/>
            <a:chExt cx="2243137" cy="1038999"/>
          </a:xfrm>
        </p:grpSpPr>
        <p:pic>
          <p:nvPicPr>
            <p:cNvPr id="12" name="Graphic 17">
              <a:extLst>
                <a:ext uri="{FF2B5EF4-FFF2-40B4-BE49-F238E27FC236}">
                  <a16:creationId xmlns:a16="http://schemas.microsoft.com/office/drawing/2014/main" id="{8B23DA76-2564-4D09-BD70-62D300461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983" y="3313663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DECA9AE8-C29E-4DE0-B0F0-7067FB584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8796" y="4075663"/>
              <a:ext cx="22431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API Gateway</a:t>
              </a:r>
            </a:p>
          </p:txBody>
        </p:sp>
      </p:grpSp>
      <p:pic>
        <p:nvPicPr>
          <p:cNvPr id="69" name="Graphic 23">
            <a:extLst>
              <a:ext uri="{FF2B5EF4-FFF2-40B4-BE49-F238E27FC236}">
                <a16:creationId xmlns:a16="http://schemas.microsoft.com/office/drawing/2014/main" id="{03F85AFD-B17F-4CE8-B15A-4BED00F38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849" y="304139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31">
            <a:extLst>
              <a:ext uri="{FF2B5EF4-FFF2-40B4-BE49-F238E27FC236}">
                <a16:creationId xmlns:a16="http://schemas.microsoft.com/office/drawing/2014/main" id="{1FEDD495-C5B5-40C5-9070-1BF0B7E95146}"/>
              </a:ext>
            </a:extLst>
          </p:cNvPr>
          <p:cNvSpPr/>
          <p:nvPr/>
        </p:nvSpPr>
        <p:spPr>
          <a:xfrm>
            <a:off x="9948973" y="3041396"/>
            <a:ext cx="1957369" cy="111247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D5ADA45-1257-470F-8461-D970FFA026A2}"/>
              </a:ext>
            </a:extLst>
          </p:cNvPr>
          <p:cNvGrpSpPr/>
          <p:nvPr/>
        </p:nvGrpSpPr>
        <p:grpSpPr>
          <a:xfrm>
            <a:off x="10377005" y="3353325"/>
            <a:ext cx="1231449" cy="694734"/>
            <a:chOff x="10292331" y="2591254"/>
            <a:chExt cx="1231449" cy="694734"/>
          </a:xfrm>
        </p:grpSpPr>
        <p:pic>
          <p:nvPicPr>
            <p:cNvPr id="1042" name="Picture 18" descr="rabbitmq icon png 이미지 검색결과">
              <a:extLst>
                <a:ext uri="{FF2B5EF4-FFF2-40B4-BE49-F238E27FC236}">
                  <a16:creationId xmlns:a16="http://schemas.microsoft.com/office/drawing/2014/main" id="{FD74FBD3-72F0-414D-9739-F2A334167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1752" y="2591254"/>
              <a:ext cx="412609" cy="412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6">
              <a:extLst>
                <a:ext uri="{FF2B5EF4-FFF2-40B4-BE49-F238E27FC236}">
                  <a16:creationId xmlns:a16="http://schemas.microsoft.com/office/drawing/2014/main" id="{F20981D8-861D-4E8A-B08B-65F1154D5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92331" y="3008989"/>
              <a:ext cx="123144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RabbitMQ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CEB832-1BD9-414A-A986-AB9A83543F5A}"/>
              </a:ext>
            </a:extLst>
          </p:cNvPr>
          <p:cNvGrpSpPr/>
          <p:nvPr/>
        </p:nvGrpSpPr>
        <p:grpSpPr>
          <a:xfrm>
            <a:off x="1991421" y="1261043"/>
            <a:ext cx="1757881" cy="819124"/>
            <a:chOff x="3671001" y="1541608"/>
            <a:chExt cx="2239962" cy="1043761"/>
          </a:xfrm>
        </p:grpSpPr>
        <p:pic>
          <p:nvPicPr>
            <p:cNvPr id="6" name="Graphic 8">
              <a:extLst>
                <a:ext uri="{FF2B5EF4-FFF2-40B4-BE49-F238E27FC236}">
                  <a16:creationId xmlns:a16="http://schemas.microsoft.com/office/drawing/2014/main" id="{16C21D92-54D7-4102-9302-901348218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776" y="1541608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55AB3D60-1A12-4FE5-96B1-CEA5FA2F1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1001" y="2308370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S3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DF6DF1-76E6-4689-89F3-01C8A22AB3E0}"/>
              </a:ext>
            </a:extLst>
          </p:cNvPr>
          <p:cNvGrpSpPr/>
          <p:nvPr/>
        </p:nvGrpSpPr>
        <p:grpSpPr>
          <a:xfrm>
            <a:off x="1972827" y="2182453"/>
            <a:ext cx="1810113" cy="820427"/>
            <a:chOff x="5340350" y="1462161"/>
            <a:chExt cx="2292350" cy="1038999"/>
          </a:xfrm>
        </p:grpSpPr>
        <p:pic>
          <p:nvPicPr>
            <p:cNvPr id="9" name="Graphic 19">
              <a:extLst>
                <a:ext uri="{FF2B5EF4-FFF2-40B4-BE49-F238E27FC236}">
                  <a16:creationId xmlns:a16="http://schemas.microsoft.com/office/drawing/2014/main" id="{04C7AFF7-970A-45A0-A6D3-D7F912C41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62161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08B8E395-E7E7-4726-86A8-5639425429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0350" y="2224161"/>
              <a:ext cx="22923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CloudFront</a:t>
              </a:r>
            </a:p>
          </p:txBody>
        </p:sp>
      </p:grpSp>
      <p:sp>
        <p:nvSpPr>
          <p:cNvPr id="109" name="Rectangle 13">
            <a:extLst>
              <a:ext uri="{FF2B5EF4-FFF2-40B4-BE49-F238E27FC236}">
                <a16:creationId xmlns:a16="http://schemas.microsoft.com/office/drawing/2014/main" id="{5841092C-681D-4B16-BB61-98DE1EAF5494}"/>
              </a:ext>
            </a:extLst>
          </p:cNvPr>
          <p:cNvSpPr/>
          <p:nvPr/>
        </p:nvSpPr>
        <p:spPr>
          <a:xfrm>
            <a:off x="2204184" y="971998"/>
            <a:ext cx="4239936" cy="2187650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11C1D1A-5B3F-4995-89E0-A78827340D99}"/>
              </a:ext>
            </a:extLst>
          </p:cNvPr>
          <p:cNvGrpSpPr/>
          <p:nvPr/>
        </p:nvGrpSpPr>
        <p:grpSpPr>
          <a:xfrm>
            <a:off x="7273991" y="3478587"/>
            <a:ext cx="1580443" cy="2130415"/>
            <a:chOff x="7353364" y="3773161"/>
            <a:chExt cx="1580443" cy="2130415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49B49EF6-453C-4BBB-8AD8-612D016E5FF0}"/>
                </a:ext>
              </a:extLst>
            </p:cNvPr>
            <p:cNvGrpSpPr/>
            <p:nvPr/>
          </p:nvGrpSpPr>
          <p:grpSpPr>
            <a:xfrm>
              <a:off x="7353364" y="3914626"/>
              <a:ext cx="1580443" cy="1988950"/>
              <a:chOff x="4202574" y="2750719"/>
              <a:chExt cx="1672721" cy="2018538"/>
            </a:xfrm>
          </p:grpSpPr>
          <p:pic>
            <p:nvPicPr>
              <p:cNvPr id="156" name="Graphic 23">
                <a:extLst>
                  <a:ext uri="{FF2B5EF4-FFF2-40B4-BE49-F238E27FC236}">
                    <a16:creationId xmlns:a16="http://schemas.microsoft.com/office/drawing/2014/main" id="{DB664D7E-5562-4E54-A786-2BDB35DD2C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1451" y="2750719"/>
                <a:ext cx="330200" cy="33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7" name="Rectangle 31">
                <a:extLst>
                  <a:ext uri="{FF2B5EF4-FFF2-40B4-BE49-F238E27FC236}">
                    <a16:creationId xmlns:a16="http://schemas.microsoft.com/office/drawing/2014/main" id="{08C1D805-D6C5-4F5E-B28C-2FF0A2A1931E}"/>
                  </a:ext>
                </a:extLst>
              </p:cNvPr>
              <p:cNvSpPr/>
              <p:nvPr/>
            </p:nvSpPr>
            <p:spPr>
              <a:xfrm>
                <a:off x="4202574" y="2750719"/>
                <a:ext cx="1672721" cy="2018538"/>
              </a:xfrm>
              <a:prstGeom prst="rect">
                <a:avLst/>
              </a:prstGeom>
              <a:noFill/>
              <a:ln w="12700">
                <a:solidFill>
                  <a:srgbClr val="D866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0" tIns="91440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7080645-3CD3-4565-9D9B-33A8C9765502}"/>
                </a:ext>
              </a:extLst>
            </p:cNvPr>
            <p:cNvGrpSpPr/>
            <p:nvPr/>
          </p:nvGrpSpPr>
          <p:grpSpPr>
            <a:xfrm>
              <a:off x="7610945" y="3773161"/>
              <a:ext cx="1052205" cy="1045707"/>
              <a:chOff x="6856855" y="1481533"/>
              <a:chExt cx="1052205" cy="1045707"/>
            </a:xfrm>
          </p:grpSpPr>
          <p:pic>
            <p:nvPicPr>
              <p:cNvPr id="154" name="Picture 14" descr="spring boot icon png 이미지 검색결과">
                <a:extLst>
                  <a:ext uri="{FF2B5EF4-FFF2-40B4-BE49-F238E27FC236}">
                    <a16:creationId xmlns:a16="http://schemas.microsoft.com/office/drawing/2014/main" id="{BC6F5508-5AE8-4328-99C3-09FF866182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6855" y="1481533"/>
                <a:ext cx="1045707" cy="1045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5" name="TextBox 6">
                <a:extLst>
                  <a:ext uri="{FF2B5EF4-FFF2-40B4-BE49-F238E27FC236}">
                    <a16:creationId xmlns:a16="http://schemas.microsoft.com/office/drawing/2014/main" id="{D024CBF9-3D9E-4611-B543-623BC9B939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2949" y="2239313"/>
                <a:ext cx="103611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itchFamily="34" charset="0"/>
                    <a:cs typeface="Arial" panose="020B0604020202020204" pitchFamily="34" charset="0"/>
                  </a:rPr>
                  <a:t>C Service</a:t>
                </a:r>
              </a:p>
            </p:txBody>
          </p: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2E184246-426E-440B-8578-6723829C8B8E}"/>
                </a:ext>
              </a:extLst>
            </p:cNvPr>
            <p:cNvGrpSpPr/>
            <p:nvPr/>
          </p:nvGrpSpPr>
          <p:grpSpPr>
            <a:xfrm>
              <a:off x="7610945" y="4727661"/>
              <a:ext cx="1052205" cy="1045707"/>
              <a:chOff x="6856855" y="1481533"/>
              <a:chExt cx="1052205" cy="1045707"/>
            </a:xfrm>
          </p:grpSpPr>
          <p:pic>
            <p:nvPicPr>
              <p:cNvPr id="167" name="Picture 14" descr="spring boot icon png 이미지 검색결과">
                <a:extLst>
                  <a:ext uri="{FF2B5EF4-FFF2-40B4-BE49-F238E27FC236}">
                    <a16:creationId xmlns:a16="http://schemas.microsoft.com/office/drawing/2014/main" id="{B3448C18-026E-4AF3-AC0F-4FF41E736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6855" y="1481533"/>
                <a:ext cx="1045707" cy="1045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8" name="TextBox 6">
                <a:extLst>
                  <a:ext uri="{FF2B5EF4-FFF2-40B4-BE49-F238E27FC236}">
                    <a16:creationId xmlns:a16="http://schemas.microsoft.com/office/drawing/2014/main" id="{2AD6CAA1-B0AD-4FA8-A2F9-7891718D38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2949" y="2239313"/>
                <a:ext cx="103611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itchFamily="34" charset="0"/>
                    <a:cs typeface="Arial" panose="020B0604020202020204" pitchFamily="34" charset="0"/>
                  </a:rPr>
                  <a:t>D Service</a:t>
                </a:r>
              </a:p>
            </p:txBody>
          </p:sp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A3FBA898-78FD-476B-AB76-39203E084D75}"/>
              </a:ext>
            </a:extLst>
          </p:cNvPr>
          <p:cNvGrpSpPr/>
          <p:nvPr/>
        </p:nvGrpSpPr>
        <p:grpSpPr>
          <a:xfrm>
            <a:off x="7284906" y="1391893"/>
            <a:ext cx="1580443" cy="2130415"/>
            <a:chOff x="7353364" y="3773161"/>
            <a:chExt cx="1580443" cy="2130415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C5CB5CD2-3308-45E8-A3B1-8A8F358049F4}"/>
                </a:ext>
              </a:extLst>
            </p:cNvPr>
            <p:cNvGrpSpPr/>
            <p:nvPr/>
          </p:nvGrpSpPr>
          <p:grpSpPr>
            <a:xfrm>
              <a:off x="7353364" y="3914626"/>
              <a:ext cx="1580443" cy="1988950"/>
              <a:chOff x="4202574" y="2750719"/>
              <a:chExt cx="1672721" cy="2018538"/>
            </a:xfrm>
          </p:grpSpPr>
          <p:pic>
            <p:nvPicPr>
              <p:cNvPr id="178" name="Graphic 23">
                <a:extLst>
                  <a:ext uri="{FF2B5EF4-FFF2-40B4-BE49-F238E27FC236}">
                    <a16:creationId xmlns:a16="http://schemas.microsoft.com/office/drawing/2014/main" id="{62D2730D-18A1-477C-B84B-56208C3413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1451" y="2750719"/>
                <a:ext cx="330200" cy="33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9" name="Rectangle 31">
                <a:extLst>
                  <a:ext uri="{FF2B5EF4-FFF2-40B4-BE49-F238E27FC236}">
                    <a16:creationId xmlns:a16="http://schemas.microsoft.com/office/drawing/2014/main" id="{BACE1BA7-6552-4A36-91F7-199493499D6F}"/>
                  </a:ext>
                </a:extLst>
              </p:cNvPr>
              <p:cNvSpPr/>
              <p:nvPr/>
            </p:nvSpPr>
            <p:spPr>
              <a:xfrm>
                <a:off x="4202574" y="2750719"/>
                <a:ext cx="1672721" cy="2018538"/>
              </a:xfrm>
              <a:prstGeom prst="rect">
                <a:avLst/>
              </a:prstGeom>
              <a:noFill/>
              <a:ln w="12700">
                <a:solidFill>
                  <a:srgbClr val="D866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0" tIns="91440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D8661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929F41C2-3761-4AEF-94DC-86F9DE296A6F}"/>
                </a:ext>
              </a:extLst>
            </p:cNvPr>
            <p:cNvGrpSpPr/>
            <p:nvPr/>
          </p:nvGrpSpPr>
          <p:grpSpPr>
            <a:xfrm>
              <a:off x="7610945" y="3773161"/>
              <a:ext cx="1052205" cy="1045707"/>
              <a:chOff x="6856855" y="1481533"/>
              <a:chExt cx="1052205" cy="1045707"/>
            </a:xfrm>
          </p:grpSpPr>
          <p:pic>
            <p:nvPicPr>
              <p:cNvPr id="176" name="Picture 14" descr="spring boot icon png 이미지 검색결과">
                <a:extLst>
                  <a:ext uri="{FF2B5EF4-FFF2-40B4-BE49-F238E27FC236}">
                    <a16:creationId xmlns:a16="http://schemas.microsoft.com/office/drawing/2014/main" id="{CC4BB575-E37A-4B04-BC55-7D5D9EBEF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6855" y="1481533"/>
                <a:ext cx="1045707" cy="1045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7" name="TextBox 6">
                <a:extLst>
                  <a:ext uri="{FF2B5EF4-FFF2-40B4-BE49-F238E27FC236}">
                    <a16:creationId xmlns:a16="http://schemas.microsoft.com/office/drawing/2014/main" id="{D8541E6E-039C-4B9F-9A73-E58D0A7AA8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2949" y="2239313"/>
                <a:ext cx="103611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itchFamily="34" charset="0"/>
                    <a:cs typeface="Arial" panose="020B0604020202020204" pitchFamily="34" charset="0"/>
                  </a:rPr>
                  <a:t>A Service</a:t>
                </a: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93769F9F-11C4-4F72-8EC7-A37B82BBFAAB}"/>
                </a:ext>
              </a:extLst>
            </p:cNvPr>
            <p:cNvGrpSpPr/>
            <p:nvPr/>
          </p:nvGrpSpPr>
          <p:grpSpPr>
            <a:xfrm>
              <a:off x="7610945" y="4727661"/>
              <a:ext cx="1052205" cy="1045707"/>
              <a:chOff x="6856855" y="1481533"/>
              <a:chExt cx="1052205" cy="1045707"/>
            </a:xfrm>
          </p:grpSpPr>
          <p:pic>
            <p:nvPicPr>
              <p:cNvPr id="174" name="Picture 14" descr="spring boot icon png 이미지 검색결과">
                <a:extLst>
                  <a:ext uri="{FF2B5EF4-FFF2-40B4-BE49-F238E27FC236}">
                    <a16:creationId xmlns:a16="http://schemas.microsoft.com/office/drawing/2014/main" id="{C41264C6-B83D-4700-8E74-A660602D99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6855" y="1481533"/>
                <a:ext cx="1045707" cy="1045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5" name="TextBox 6">
                <a:extLst>
                  <a:ext uri="{FF2B5EF4-FFF2-40B4-BE49-F238E27FC236}">
                    <a16:creationId xmlns:a16="http://schemas.microsoft.com/office/drawing/2014/main" id="{63FCC76D-3D12-4174-A79F-6A6AC5D378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2949" y="2239313"/>
                <a:ext cx="103611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itchFamily="34" charset="0"/>
                    <a:cs typeface="Arial" panose="020B0604020202020204" pitchFamily="34" charset="0"/>
                  </a:rPr>
                  <a:t>B Service</a:t>
                </a:r>
              </a:p>
            </p:txBody>
          </p:sp>
        </p:grp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79978E59-EAE4-4007-9475-A93810C7C226}"/>
              </a:ext>
            </a:extLst>
          </p:cNvPr>
          <p:cNvGrpSpPr/>
          <p:nvPr/>
        </p:nvGrpSpPr>
        <p:grpSpPr>
          <a:xfrm>
            <a:off x="9464747" y="1534030"/>
            <a:ext cx="1306728" cy="1123091"/>
            <a:chOff x="8682004" y="1441157"/>
            <a:chExt cx="1306728" cy="1123091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D358254C-7A54-4C65-9DD4-4631A02A017B}"/>
                </a:ext>
              </a:extLst>
            </p:cNvPr>
            <p:cNvGrpSpPr/>
            <p:nvPr/>
          </p:nvGrpSpPr>
          <p:grpSpPr>
            <a:xfrm>
              <a:off x="8682004" y="1441157"/>
              <a:ext cx="578192" cy="658383"/>
              <a:chOff x="5415186" y="4676050"/>
              <a:chExt cx="1186581" cy="1317715"/>
            </a:xfrm>
          </p:grpSpPr>
          <p:pic>
            <p:nvPicPr>
              <p:cNvPr id="186" name="Graphic 6">
                <a:extLst>
                  <a:ext uri="{FF2B5EF4-FFF2-40B4-BE49-F238E27FC236}">
                    <a16:creationId xmlns:a16="http://schemas.microsoft.com/office/drawing/2014/main" id="{7FC9F643-59F2-4BB3-A119-9D512B77FA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5577" y="4676050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7" name="TextBox 9">
                <a:extLst>
                  <a:ext uri="{FF2B5EF4-FFF2-40B4-BE49-F238E27FC236}">
                    <a16:creationId xmlns:a16="http://schemas.microsoft.com/office/drawing/2014/main" id="{C421BCDE-46C3-41DA-8860-A02DD8597B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5186" y="5439368"/>
                <a:ext cx="1186581" cy="5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endPara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4" name="Picture 26" descr="mysql icon png 이미지 검색결과">
              <a:extLst>
                <a:ext uri="{FF2B5EF4-FFF2-40B4-BE49-F238E27FC236}">
                  <a16:creationId xmlns:a16="http://schemas.microsoft.com/office/drawing/2014/main" id="{6FE04AD1-26BB-4ED3-A39E-2F90A14A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1263" y="1680614"/>
              <a:ext cx="503058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5" name="TextBox 9">
              <a:extLst>
                <a:ext uri="{FF2B5EF4-FFF2-40B4-BE49-F238E27FC236}">
                  <a16:creationId xmlns:a16="http://schemas.microsoft.com/office/drawing/2014/main" id="{96CFBB76-6AB2-4745-95F6-ACE70450D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2452" y="2194759"/>
              <a:ext cx="12462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MySQL A DB</a:t>
              </a:r>
            </a:p>
          </p:txBody>
        </p:sp>
        <p:sp>
          <p:nvSpPr>
            <p:cNvPr id="183" name="Rectangle 13">
              <a:extLst>
                <a:ext uri="{FF2B5EF4-FFF2-40B4-BE49-F238E27FC236}">
                  <a16:creationId xmlns:a16="http://schemas.microsoft.com/office/drawing/2014/main" id="{C4557BE9-81C7-46F7-ADB3-BD2A10532403}"/>
                </a:ext>
              </a:extLst>
            </p:cNvPr>
            <p:cNvSpPr/>
            <p:nvPr/>
          </p:nvSpPr>
          <p:spPr>
            <a:xfrm>
              <a:off x="8740787" y="1451777"/>
              <a:ext cx="1169568" cy="1112471"/>
            </a:xfrm>
            <a:prstGeom prst="rect">
              <a:avLst/>
            </a:prstGeom>
            <a:noFill/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34087C91-66D6-405B-966C-4CD36D33C927}"/>
              </a:ext>
            </a:extLst>
          </p:cNvPr>
          <p:cNvGrpSpPr/>
          <p:nvPr/>
        </p:nvGrpSpPr>
        <p:grpSpPr>
          <a:xfrm>
            <a:off x="4733014" y="3350787"/>
            <a:ext cx="1897321" cy="914013"/>
            <a:chOff x="3013619" y="2640320"/>
            <a:chExt cx="1897321" cy="914013"/>
          </a:xfrm>
        </p:grpSpPr>
        <p:pic>
          <p:nvPicPr>
            <p:cNvPr id="1032" name="Picture 8" descr="spring cloud gateway icon png 이미지 검색결과">
              <a:extLst>
                <a:ext uri="{FF2B5EF4-FFF2-40B4-BE49-F238E27FC236}">
                  <a16:creationId xmlns:a16="http://schemas.microsoft.com/office/drawing/2014/main" id="{2EBBD46B-CBFE-41FF-ADF8-B522655A4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1204" y="2640320"/>
              <a:ext cx="681547" cy="65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2745B5A4-C782-41A5-9DE0-BE50F131B1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3619" y="3277334"/>
              <a:ext cx="18973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Cloud </a:t>
              </a:r>
              <a:r>
                <a:rPr lang="en-US" altLang="en-US" sz="1200" dirty="0" err="1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Gatway</a:t>
              </a:r>
              <a:endParaRPr lang="en-US" altLang="en-US" sz="1200" dirty="0">
                <a:latin typeface="Arial" panose="020B0604020202020204" pitchFamily="34" charset="0"/>
                <a:ea typeface="Amazon Ember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4CFBCC-49F1-4FED-BDFA-836B21A41D76}"/>
              </a:ext>
            </a:extLst>
          </p:cNvPr>
          <p:cNvGrpSpPr/>
          <p:nvPr/>
        </p:nvGrpSpPr>
        <p:grpSpPr>
          <a:xfrm>
            <a:off x="4103283" y="3394846"/>
            <a:ext cx="864033" cy="889847"/>
            <a:chOff x="4613948" y="3371379"/>
            <a:chExt cx="864033" cy="889847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8B9EDCE-16A8-4282-BD98-D56DD83DB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736" y="3371379"/>
              <a:ext cx="762001" cy="76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DE6BA186-FC68-4133-B6DD-57FC6AA7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3948" y="3984227"/>
              <a:ext cx="86403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Eureka</a:t>
              </a:r>
            </a:p>
          </p:txBody>
        </p:sp>
      </p:grpSp>
      <p:pic>
        <p:nvPicPr>
          <p:cNvPr id="32" name="Graphic 23">
            <a:extLst>
              <a:ext uri="{FF2B5EF4-FFF2-40B4-BE49-F238E27FC236}">
                <a16:creationId xmlns:a16="http://schemas.microsoft.com/office/drawing/2014/main" id="{5F808509-BD20-42DE-BE4C-9FD915E7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668" y="3429412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1">
            <a:extLst>
              <a:ext uri="{FF2B5EF4-FFF2-40B4-BE49-F238E27FC236}">
                <a16:creationId xmlns:a16="http://schemas.microsoft.com/office/drawing/2014/main" id="{56D7E570-4FE2-2F46-A39D-E8C015BB79A5}"/>
              </a:ext>
            </a:extLst>
          </p:cNvPr>
          <p:cNvSpPr/>
          <p:nvPr/>
        </p:nvSpPr>
        <p:spPr>
          <a:xfrm>
            <a:off x="3787202" y="3423675"/>
            <a:ext cx="2619344" cy="861017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n w="0"/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TextBox 9">
            <a:extLst>
              <a:ext uri="{FF2B5EF4-FFF2-40B4-BE49-F238E27FC236}">
                <a16:creationId xmlns:a16="http://schemas.microsoft.com/office/drawing/2014/main" id="{4451FF6E-5FC8-4D0D-B6C2-CFE782C63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4477" y="3512770"/>
            <a:ext cx="5050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itchFamily="34" charset="0"/>
              <a:cs typeface="Arial" panose="020B0604020202020204" pitchFamily="34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0808D6B-3C9A-44BC-B7DB-CC0DA8C92BFF}"/>
              </a:ext>
            </a:extLst>
          </p:cNvPr>
          <p:cNvGrpSpPr/>
          <p:nvPr/>
        </p:nvGrpSpPr>
        <p:grpSpPr>
          <a:xfrm>
            <a:off x="10701577" y="1521752"/>
            <a:ext cx="1306728" cy="1123091"/>
            <a:chOff x="8682004" y="1441157"/>
            <a:chExt cx="1306728" cy="1123091"/>
          </a:xfrm>
        </p:grpSpPr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3D8F5068-CCD9-4830-9088-4777FF26FA87}"/>
                </a:ext>
              </a:extLst>
            </p:cNvPr>
            <p:cNvGrpSpPr/>
            <p:nvPr/>
          </p:nvGrpSpPr>
          <p:grpSpPr>
            <a:xfrm>
              <a:off x="8682004" y="1441157"/>
              <a:ext cx="578192" cy="658383"/>
              <a:chOff x="5415186" y="4676050"/>
              <a:chExt cx="1186581" cy="1317715"/>
            </a:xfrm>
          </p:grpSpPr>
          <p:pic>
            <p:nvPicPr>
              <p:cNvPr id="260" name="Graphic 6">
                <a:extLst>
                  <a:ext uri="{FF2B5EF4-FFF2-40B4-BE49-F238E27FC236}">
                    <a16:creationId xmlns:a16="http://schemas.microsoft.com/office/drawing/2014/main" id="{9CE5B3F7-503C-40D4-855F-D959879DA1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5577" y="4676050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" name="TextBox 9">
                <a:extLst>
                  <a:ext uri="{FF2B5EF4-FFF2-40B4-BE49-F238E27FC236}">
                    <a16:creationId xmlns:a16="http://schemas.microsoft.com/office/drawing/2014/main" id="{5DC05512-B06F-40DD-987B-4CB0ECAAD4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5186" y="5439368"/>
                <a:ext cx="1186581" cy="5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endPara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57" name="Picture 26" descr="mysql icon png 이미지 검색결과">
              <a:extLst>
                <a:ext uri="{FF2B5EF4-FFF2-40B4-BE49-F238E27FC236}">
                  <a16:creationId xmlns:a16="http://schemas.microsoft.com/office/drawing/2014/main" id="{B21565B9-B7F3-4964-A022-FF99A3C10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1263" y="1680614"/>
              <a:ext cx="503058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8" name="TextBox 9">
              <a:extLst>
                <a:ext uri="{FF2B5EF4-FFF2-40B4-BE49-F238E27FC236}">
                  <a16:creationId xmlns:a16="http://schemas.microsoft.com/office/drawing/2014/main" id="{EF359416-2562-490F-90A9-125F0F3E49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2452" y="2194759"/>
              <a:ext cx="12462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MySQL B DB</a:t>
              </a:r>
            </a:p>
          </p:txBody>
        </p:sp>
        <p:sp>
          <p:nvSpPr>
            <p:cNvPr id="259" name="Rectangle 13">
              <a:extLst>
                <a:ext uri="{FF2B5EF4-FFF2-40B4-BE49-F238E27FC236}">
                  <a16:creationId xmlns:a16="http://schemas.microsoft.com/office/drawing/2014/main" id="{23381208-1287-423B-8DE6-A54F838EB2B4}"/>
                </a:ext>
              </a:extLst>
            </p:cNvPr>
            <p:cNvSpPr/>
            <p:nvPr/>
          </p:nvSpPr>
          <p:spPr>
            <a:xfrm>
              <a:off x="8740787" y="1451777"/>
              <a:ext cx="1169568" cy="1112471"/>
            </a:xfrm>
            <a:prstGeom prst="rect">
              <a:avLst/>
            </a:prstGeom>
            <a:noFill/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B78A1E32-D7E9-49EE-8EA1-BD6D5F1DCC61}"/>
              </a:ext>
            </a:extLst>
          </p:cNvPr>
          <p:cNvGrpSpPr/>
          <p:nvPr/>
        </p:nvGrpSpPr>
        <p:grpSpPr>
          <a:xfrm>
            <a:off x="9479287" y="4762080"/>
            <a:ext cx="1306728" cy="1123091"/>
            <a:chOff x="8682004" y="1441157"/>
            <a:chExt cx="1306728" cy="1123091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416BFAAB-3F86-4DC1-B6FF-1EA9722B82C8}"/>
                </a:ext>
              </a:extLst>
            </p:cNvPr>
            <p:cNvGrpSpPr/>
            <p:nvPr/>
          </p:nvGrpSpPr>
          <p:grpSpPr>
            <a:xfrm>
              <a:off x="8682004" y="1441157"/>
              <a:ext cx="578192" cy="658383"/>
              <a:chOff x="5415186" y="4676050"/>
              <a:chExt cx="1186581" cy="1317715"/>
            </a:xfrm>
          </p:grpSpPr>
          <p:pic>
            <p:nvPicPr>
              <p:cNvPr id="267" name="Graphic 6">
                <a:extLst>
                  <a:ext uri="{FF2B5EF4-FFF2-40B4-BE49-F238E27FC236}">
                    <a16:creationId xmlns:a16="http://schemas.microsoft.com/office/drawing/2014/main" id="{AAC57B41-31E8-4291-B534-24EA174E4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5577" y="4676050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8" name="TextBox 9">
                <a:extLst>
                  <a:ext uri="{FF2B5EF4-FFF2-40B4-BE49-F238E27FC236}">
                    <a16:creationId xmlns:a16="http://schemas.microsoft.com/office/drawing/2014/main" id="{6451CA14-A185-448E-AA96-31BB4C4D86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5186" y="5439368"/>
                <a:ext cx="1186581" cy="5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endPara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64" name="Picture 26" descr="mysql icon png 이미지 검색결과">
              <a:extLst>
                <a:ext uri="{FF2B5EF4-FFF2-40B4-BE49-F238E27FC236}">
                  <a16:creationId xmlns:a16="http://schemas.microsoft.com/office/drawing/2014/main" id="{870DE32F-0FCE-410F-BD1A-340526C8A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1263" y="1680614"/>
              <a:ext cx="503058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5" name="TextBox 9">
              <a:extLst>
                <a:ext uri="{FF2B5EF4-FFF2-40B4-BE49-F238E27FC236}">
                  <a16:creationId xmlns:a16="http://schemas.microsoft.com/office/drawing/2014/main" id="{0768B59E-BD43-4126-ABA3-6AF78F652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2452" y="2194759"/>
              <a:ext cx="12462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MySQL C DB</a:t>
              </a:r>
            </a:p>
          </p:txBody>
        </p:sp>
        <p:sp>
          <p:nvSpPr>
            <p:cNvPr id="266" name="Rectangle 13">
              <a:extLst>
                <a:ext uri="{FF2B5EF4-FFF2-40B4-BE49-F238E27FC236}">
                  <a16:creationId xmlns:a16="http://schemas.microsoft.com/office/drawing/2014/main" id="{7BEFD65E-1289-40FD-BC8F-DD24CB0D9425}"/>
                </a:ext>
              </a:extLst>
            </p:cNvPr>
            <p:cNvSpPr/>
            <p:nvPr/>
          </p:nvSpPr>
          <p:spPr>
            <a:xfrm>
              <a:off x="8740787" y="1451777"/>
              <a:ext cx="1169568" cy="1112471"/>
            </a:xfrm>
            <a:prstGeom prst="rect">
              <a:avLst/>
            </a:prstGeom>
            <a:noFill/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DFD9BF89-2FE4-4176-9F97-E5F29D93F117}"/>
              </a:ext>
            </a:extLst>
          </p:cNvPr>
          <p:cNvGrpSpPr/>
          <p:nvPr/>
        </p:nvGrpSpPr>
        <p:grpSpPr>
          <a:xfrm>
            <a:off x="10736774" y="4747643"/>
            <a:ext cx="1306728" cy="1123091"/>
            <a:chOff x="8682004" y="1441157"/>
            <a:chExt cx="1306728" cy="1123091"/>
          </a:xfrm>
        </p:grpSpPr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E9D5B7BA-F100-4667-9EFD-B6BD048F8E80}"/>
                </a:ext>
              </a:extLst>
            </p:cNvPr>
            <p:cNvGrpSpPr/>
            <p:nvPr/>
          </p:nvGrpSpPr>
          <p:grpSpPr>
            <a:xfrm>
              <a:off x="8682004" y="1441157"/>
              <a:ext cx="578192" cy="658383"/>
              <a:chOff x="5415186" y="4676050"/>
              <a:chExt cx="1186581" cy="1317715"/>
            </a:xfrm>
          </p:grpSpPr>
          <p:pic>
            <p:nvPicPr>
              <p:cNvPr id="274" name="Graphic 6">
                <a:extLst>
                  <a:ext uri="{FF2B5EF4-FFF2-40B4-BE49-F238E27FC236}">
                    <a16:creationId xmlns:a16="http://schemas.microsoft.com/office/drawing/2014/main" id="{FA0D1797-C3C7-4A1C-9E54-3B3B417878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5577" y="4676050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TextBox 9">
                <a:extLst>
                  <a:ext uri="{FF2B5EF4-FFF2-40B4-BE49-F238E27FC236}">
                    <a16:creationId xmlns:a16="http://schemas.microsoft.com/office/drawing/2014/main" id="{8C342B5E-C7F6-4012-90F8-800C48B4E5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5186" y="5439368"/>
                <a:ext cx="1186581" cy="5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endPara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71" name="Picture 26" descr="mysql icon png 이미지 검색결과">
              <a:extLst>
                <a:ext uri="{FF2B5EF4-FFF2-40B4-BE49-F238E27FC236}">
                  <a16:creationId xmlns:a16="http://schemas.microsoft.com/office/drawing/2014/main" id="{5090F77A-4269-470A-B03E-040E15ABA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1263" y="1680614"/>
              <a:ext cx="503058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2" name="TextBox 9">
              <a:extLst>
                <a:ext uri="{FF2B5EF4-FFF2-40B4-BE49-F238E27FC236}">
                  <a16:creationId xmlns:a16="http://schemas.microsoft.com/office/drawing/2014/main" id="{BEB65B22-EDAF-4522-8642-C6EFE5A3F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2452" y="2194759"/>
              <a:ext cx="12462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itchFamily="34" charset="0"/>
                  <a:cs typeface="Arial" panose="020B0604020202020204" pitchFamily="34" charset="0"/>
                </a:rPr>
                <a:t>MySQL D DB</a:t>
              </a:r>
            </a:p>
          </p:txBody>
        </p:sp>
        <p:sp>
          <p:nvSpPr>
            <p:cNvPr id="273" name="Rectangle 13">
              <a:extLst>
                <a:ext uri="{FF2B5EF4-FFF2-40B4-BE49-F238E27FC236}">
                  <a16:creationId xmlns:a16="http://schemas.microsoft.com/office/drawing/2014/main" id="{79F2C031-253B-471F-B0B0-9E56F7BD2A17}"/>
                </a:ext>
              </a:extLst>
            </p:cNvPr>
            <p:cNvSpPr/>
            <p:nvPr/>
          </p:nvSpPr>
          <p:spPr>
            <a:xfrm>
              <a:off x="8740787" y="1451777"/>
              <a:ext cx="1169568" cy="1112471"/>
            </a:xfrm>
            <a:prstGeom prst="rect">
              <a:avLst/>
            </a:prstGeom>
            <a:noFill/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78" name="Picture 28" descr="vue icon png 이미지 검색결과">
            <a:extLst>
              <a:ext uri="{FF2B5EF4-FFF2-40B4-BE49-F238E27FC236}">
                <a16:creationId xmlns:a16="http://schemas.microsoft.com/office/drawing/2014/main" id="{150CFE97-506F-4F91-A704-0A7676F43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68" y="2161267"/>
            <a:ext cx="548590" cy="5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" name="TextBox 6">
            <a:extLst>
              <a:ext uri="{FF2B5EF4-FFF2-40B4-BE49-F238E27FC236}">
                <a16:creationId xmlns:a16="http://schemas.microsoft.com/office/drawing/2014/main" id="{41912ED1-24A3-47EC-9EF9-D9659F85D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3975" y="2766610"/>
            <a:ext cx="15772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itchFamily="34" charset="0"/>
                <a:cs typeface="Arial" panose="020B0604020202020204" pitchFamily="34" charset="0"/>
              </a:rPr>
              <a:t>Vue A/B SPA</a:t>
            </a: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0A1DA9B5-D5E6-46DD-B378-E2569BE5FDC0}"/>
              </a:ext>
            </a:extLst>
          </p:cNvPr>
          <p:cNvGrpSpPr/>
          <p:nvPr/>
        </p:nvGrpSpPr>
        <p:grpSpPr>
          <a:xfrm>
            <a:off x="-8466" y="3464622"/>
            <a:ext cx="1037405" cy="800178"/>
            <a:chOff x="34147" y="3513833"/>
            <a:chExt cx="1037405" cy="80017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F3AFA71-4AD2-447F-9098-35AC80B637C9}"/>
                </a:ext>
              </a:extLst>
            </p:cNvPr>
            <p:cNvGrpSpPr/>
            <p:nvPr/>
          </p:nvGrpSpPr>
          <p:grpSpPr>
            <a:xfrm>
              <a:off x="34147" y="3513833"/>
              <a:ext cx="755301" cy="800178"/>
              <a:chOff x="419622" y="3254806"/>
              <a:chExt cx="755301" cy="800178"/>
            </a:xfrm>
          </p:grpSpPr>
          <p:pic>
            <p:nvPicPr>
              <p:cNvPr id="15" name="Graphic 6">
                <a:extLst>
                  <a:ext uri="{FF2B5EF4-FFF2-40B4-BE49-F238E27FC236}">
                    <a16:creationId xmlns:a16="http://schemas.microsoft.com/office/drawing/2014/main" id="{629D938A-1AA6-4EC9-AC57-A63F17BC4B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96106" y="3254806"/>
                <a:ext cx="484188" cy="469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CBCE5A81-1AFA-4265-8442-D1A58580E7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622" y="3777985"/>
                <a:ext cx="75530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itchFamily="34" charset="0"/>
                    <a:cs typeface="Arial" panose="020B0604020202020204" pitchFamily="34" charset="0"/>
                  </a:rPr>
                  <a:t>Users</a:t>
                </a:r>
              </a:p>
            </p:txBody>
          </p:sp>
        </p:grpSp>
        <p:pic>
          <p:nvPicPr>
            <p:cNvPr id="1056" name="Picture 32" descr="chrome icon png 이미지 검색결과">
              <a:extLst>
                <a:ext uri="{FF2B5EF4-FFF2-40B4-BE49-F238E27FC236}">
                  <a16:creationId xmlns:a16="http://schemas.microsoft.com/office/drawing/2014/main" id="{CC076EA6-D752-449B-BB52-1FB840F6A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43" y="3662199"/>
              <a:ext cx="333909" cy="333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3" name="TextBox 6">
            <a:extLst>
              <a:ext uri="{FF2B5EF4-FFF2-40B4-BE49-F238E27FC236}">
                <a16:creationId xmlns:a16="http://schemas.microsoft.com/office/drawing/2014/main" id="{AF95602F-DBCD-44A9-90D3-74FBAC397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074" y="2764397"/>
            <a:ext cx="15772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itchFamily="34" charset="0"/>
                <a:cs typeface="Arial" panose="020B0604020202020204" pitchFamily="34" charset="0"/>
              </a:rPr>
              <a:t>Vue C SPA</a:t>
            </a:r>
          </a:p>
        </p:txBody>
      </p:sp>
      <p:pic>
        <p:nvPicPr>
          <p:cNvPr id="284" name="Picture 28" descr="vue icon png 이미지 검색결과">
            <a:extLst>
              <a:ext uri="{FF2B5EF4-FFF2-40B4-BE49-F238E27FC236}">
                <a16:creationId xmlns:a16="http://schemas.microsoft.com/office/drawing/2014/main" id="{C4AC2807-454D-41C5-8455-AB8E7E8E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3" y="2150220"/>
            <a:ext cx="536214" cy="53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5" name="TextBox 6">
            <a:extLst>
              <a:ext uri="{FF2B5EF4-FFF2-40B4-BE49-F238E27FC236}">
                <a16:creationId xmlns:a16="http://schemas.microsoft.com/office/drawing/2014/main" id="{C7C211EC-3B53-41BD-98AC-6E1739B7F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8093" y="2766610"/>
            <a:ext cx="15772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itchFamily="34" charset="0"/>
                <a:cs typeface="Arial" panose="020B0604020202020204" pitchFamily="34" charset="0"/>
              </a:rPr>
              <a:t>Vue D SPA</a:t>
            </a:r>
          </a:p>
        </p:txBody>
      </p:sp>
      <p:pic>
        <p:nvPicPr>
          <p:cNvPr id="286" name="Picture 28" descr="vue icon png 이미지 검색결과">
            <a:extLst>
              <a:ext uri="{FF2B5EF4-FFF2-40B4-BE49-F238E27FC236}">
                <a16:creationId xmlns:a16="http://schemas.microsoft.com/office/drawing/2014/main" id="{FEF0B3EE-51D3-433B-9AEA-C99DBFE1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37" y="2166388"/>
            <a:ext cx="522259" cy="5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7" name="직선 화살표 연결선 286">
            <a:extLst>
              <a:ext uri="{FF2B5EF4-FFF2-40B4-BE49-F238E27FC236}">
                <a16:creationId xmlns:a16="http://schemas.microsoft.com/office/drawing/2014/main" id="{1AC56F38-F16E-4577-94DC-C68AC97DCF3A}"/>
              </a:ext>
            </a:extLst>
          </p:cNvPr>
          <p:cNvCxnSpPr>
            <a:cxnSpLocks/>
          </p:cNvCxnSpPr>
          <p:nvPr/>
        </p:nvCxnSpPr>
        <p:spPr>
          <a:xfrm flipH="1">
            <a:off x="1220272" y="2804521"/>
            <a:ext cx="579570" cy="5228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0B0BD799-C2BA-41F0-AFE5-C23E219EA767}"/>
              </a:ext>
            </a:extLst>
          </p:cNvPr>
          <p:cNvGrpSpPr/>
          <p:nvPr/>
        </p:nvGrpSpPr>
        <p:grpSpPr>
          <a:xfrm>
            <a:off x="1311214" y="3494553"/>
            <a:ext cx="559623" cy="322097"/>
            <a:chOff x="1319236" y="3678943"/>
            <a:chExt cx="559623" cy="322097"/>
          </a:xfrm>
        </p:grpSpPr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1DC4EA6-6DA4-46AA-906A-54556E6B1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6869" y="3995333"/>
              <a:ext cx="451990" cy="570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9BA2D80-1ABC-44BE-B63D-164FA96C9C9D}"/>
                </a:ext>
              </a:extLst>
            </p:cNvPr>
            <p:cNvSpPr txBox="1"/>
            <p:nvPr/>
          </p:nvSpPr>
          <p:spPr>
            <a:xfrm>
              <a:off x="1319236" y="3678943"/>
              <a:ext cx="540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AJAX</a:t>
              </a:r>
              <a:endParaRPr lang="ko-KR" altLang="en-US" sz="12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71A6862A-192A-4F22-AE4C-76F07B3CD53D}"/>
              </a:ext>
            </a:extLst>
          </p:cNvPr>
          <p:cNvSpPr txBox="1"/>
          <p:nvPr/>
        </p:nvSpPr>
        <p:spPr>
          <a:xfrm rot="19172302">
            <a:off x="1301824" y="2997084"/>
            <a:ext cx="77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HTTPS</a:t>
            </a:r>
            <a:endParaRPr lang="ko-KR" altLang="en-US" sz="1200" dirty="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102D4D6-DFD8-45D0-BC4A-BBBDFA5DE078}"/>
              </a:ext>
            </a:extLst>
          </p:cNvPr>
          <p:cNvSpPr txBox="1"/>
          <p:nvPr/>
        </p:nvSpPr>
        <p:spPr>
          <a:xfrm>
            <a:off x="1288912" y="3879497"/>
            <a:ext cx="77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HTTPS</a:t>
            </a:r>
            <a:endParaRPr lang="ko-KR" altLang="en-US" sz="1200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115898B-1B1F-4244-896C-99C29C02295D}"/>
              </a:ext>
            </a:extLst>
          </p:cNvPr>
          <p:cNvSpPr txBox="1"/>
          <p:nvPr/>
        </p:nvSpPr>
        <p:spPr>
          <a:xfrm rot="19172302">
            <a:off x="1070467" y="2744684"/>
            <a:ext cx="77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STATIC</a:t>
            </a:r>
            <a:endParaRPr lang="ko-KR" altLang="en-US" sz="1200" dirty="0"/>
          </a:p>
        </p:txBody>
      </p: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4D136151-8885-467D-84A1-5C68CEE31CC7}"/>
              </a:ext>
            </a:extLst>
          </p:cNvPr>
          <p:cNvCxnSpPr>
            <a:cxnSpLocks/>
          </p:cNvCxnSpPr>
          <p:nvPr/>
        </p:nvCxnSpPr>
        <p:spPr>
          <a:xfrm flipV="1">
            <a:off x="3156826" y="3840679"/>
            <a:ext cx="451990" cy="57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FEDB69E3-F456-4520-A32B-A884BD887568}"/>
              </a:ext>
            </a:extLst>
          </p:cNvPr>
          <p:cNvSpPr txBox="1"/>
          <p:nvPr/>
        </p:nvSpPr>
        <p:spPr>
          <a:xfrm>
            <a:off x="2997057" y="3489686"/>
            <a:ext cx="660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PROXY</a:t>
            </a:r>
            <a:endParaRPr lang="ko-KR" altLang="en-US" sz="1200" dirty="0"/>
          </a:p>
        </p:txBody>
      </p: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591722EC-A5F2-4B66-9BCD-E5E6E3F35BE9}"/>
              </a:ext>
            </a:extLst>
          </p:cNvPr>
          <p:cNvCxnSpPr>
            <a:cxnSpLocks/>
          </p:cNvCxnSpPr>
          <p:nvPr/>
        </p:nvCxnSpPr>
        <p:spPr>
          <a:xfrm flipV="1">
            <a:off x="6581277" y="3160191"/>
            <a:ext cx="480080" cy="4022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5728AF0C-3729-4CD9-A08F-5D1B00EC14A9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630335" y="4126301"/>
            <a:ext cx="434885" cy="4344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직선 화살표 연결선 328">
            <a:extLst>
              <a:ext uri="{FF2B5EF4-FFF2-40B4-BE49-F238E27FC236}">
                <a16:creationId xmlns:a16="http://schemas.microsoft.com/office/drawing/2014/main" id="{AB083B4B-EC38-4A69-B7C0-07EF217BABB7}"/>
              </a:ext>
            </a:extLst>
          </p:cNvPr>
          <p:cNvCxnSpPr>
            <a:cxnSpLocks/>
          </p:cNvCxnSpPr>
          <p:nvPr/>
        </p:nvCxnSpPr>
        <p:spPr>
          <a:xfrm>
            <a:off x="9141185" y="2788396"/>
            <a:ext cx="636573" cy="32864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84976659-A0F6-4F38-9B47-0F53CD111F0E}"/>
              </a:ext>
            </a:extLst>
          </p:cNvPr>
          <p:cNvSpPr txBox="1"/>
          <p:nvPr/>
        </p:nvSpPr>
        <p:spPr>
          <a:xfrm>
            <a:off x="8973779" y="3362221"/>
            <a:ext cx="87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MESSAGE</a:t>
            </a:r>
          </a:p>
          <a:p>
            <a:r>
              <a:rPr lang="en-US" altLang="ko-KR" sz="1200" dirty="0"/>
              <a:t> QUEUE</a:t>
            </a:r>
            <a:endParaRPr lang="ko-KR" altLang="en-US" sz="1200" dirty="0"/>
          </a:p>
        </p:txBody>
      </p:sp>
      <p:cxnSp>
        <p:nvCxnSpPr>
          <p:cNvPr id="338" name="직선 화살표 연결선 337">
            <a:extLst>
              <a:ext uri="{FF2B5EF4-FFF2-40B4-BE49-F238E27FC236}">
                <a16:creationId xmlns:a16="http://schemas.microsoft.com/office/drawing/2014/main" id="{3514123C-D031-4A61-A026-C984D78EC59C}"/>
              </a:ext>
            </a:extLst>
          </p:cNvPr>
          <p:cNvCxnSpPr>
            <a:cxnSpLocks/>
          </p:cNvCxnSpPr>
          <p:nvPr/>
        </p:nvCxnSpPr>
        <p:spPr>
          <a:xfrm flipV="1">
            <a:off x="9141185" y="3933542"/>
            <a:ext cx="668575" cy="47031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0" name="직선 화살표 연결선 349">
            <a:extLst>
              <a:ext uri="{FF2B5EF4-FFF2-40B4-BE49-F238E27FC236}">
                <a16:creationId xmlns:a16="http://schemas.microsoft.com/office/drawing/2014/main" id="{42A936B0-0B8F-4DC5-A7D3-C822AEBEABCE}"/>
              </a:ext>
            </a:extLst>
          </p:cNvPr>
          <p:cNvCxnSpPr>
            <a:cxnSpLocks/>
          </p:cNvCxnSpPr>
          <p:nvPr/>
        </p:nvCxnSpPr>
        <p:spPr>
          <a:xfrm flipV="1">
            <a:off x="8967528" y="2131324"/>
            <a:ext cx="303064" cy="2244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4306E35A-9D93-44D0-904B-3D3224DFAF9A}"/>
              </a:ext>
            </a:extLst>
          </p:cNvPr>
          <p:cNvSpPr txBox="1"/>
          <p:nvPr/>
        </p:nvSpPr>
        <p:spPr>
          <a:xfrm rot="19417695">
            <a:off x="8820437" y="193711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JPA</a:t>
            </a:r>
            <a:endParaRPr lang="ko-KR" altLang="en-US" sz="12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A646271B-6CF8-430C-B840-0B15FD57D658}"/>
              </a:ext>
            </a:extLst>
          </p:cNvPr>
          <p:cNvSpPr txBox="1"/>
          <p:nvPr/>
        </p:nvSpPr>
        <p:spPr>
          <a:xfrm rot="19417695">
            <a:off x="8956340" y="226584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JDBC</a:t>
            </a:r>
            <a:endParaRPr lang="ko-KR" altLang="en-US" sz="1200" dirty="0"/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BBD6795-F75F-4C5F-AB9F-1DC775B44A69}"/>
              </a:ext>
            </a:extLst>
          </p:cNvPr>
          <p:cNvSpPr txBox="1"/>
          <p:nvPr/>
        </p:nvSpPr>
        <p:spPr>
          <a:xfrm>
            <a:off x="6387358" y="3719607"/>
            <a:ext cx="851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ROUTING</a:t>
            </a:r>
            <a:endParaRPr lang="ko-KR" altLang="en-US" sz="1200" dirty="0"/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A0C4D619-D48C-417C-9D18-904E542D93E8}"/>
              </a:ext>
            </a:extLst>
          </p:cNvPr>
          <p:cNvCxnSpPr>
            <a:cxnSpLocks/>
          </p:cNvCxnSpPr>
          <p:nvPr/>
        </p:nvCxnSpPr>
        <p:spPr>
          <a:xfrm>
            <a:off x="8959011" y="5148687"/>
            <a:ext cx="415591" cy="1802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983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24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24"/>
          <p:cNvSpPr txBox="1"/>
          <p:nvPr/>
        </p:nvSpPr>
        <p:spPr>
          <a:xfrm>
            <a:off x="2838464" y="5508125"/>
            <a:ext cx="12622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기능 ]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8304651" y="5508125"/>
            <a:ext cx="12622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비기능 ]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225" y="1614900"/>
            <a:ext cx="5274699" cy="38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100" y="1614900"/>
            <a:ext cx="4679324" cy="38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요구사항 분석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개요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>
            <a:off x="390826" y="1726584"/>
            <a:ext cx="5527500" cy="4855500"/>
          </a:xfrm>
          <a:prstGeom prst="rect">
            <a:avLst/>
          </a:prstGeom>
          <a:noFill/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소비자</a:t>
            </a:r>
            <a:endParaRPr sz="1800" b="0" i="0" u="none" strike="noStrike" cap="non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6239403" y="1721689"/>
            <a:ext cx="5527531" cy="4855605"/>
          </a:xfrm>
          <a:prstGeom prst="rect">
            <a:avLst/>
          </a:prstGeom>
          <a:noFill/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판매자</a:t>
            </a:r>
            <a:endParaRPr sz="1800" b="0" i="0" u="none" strike="noStrike" cap="non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9232354" y="2379229"/>
            <a:ext cx="2403621" cy="407799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라이브 커머스 관리자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518107" y="2379229"/>
            <a:ext cx="2403621" cy="407799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라이브 커머스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6376864" y="2379229"/>
            <a:ext cx="2403621" cy="407799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스토어 관리자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9487613" y="2991514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763267" y="3018626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3563381" y="2991538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6566648" y="2991537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763267" y="4269657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방송 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6566648" y="3841756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상품등록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566648" y="4691976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상품조회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6566648" y="5539440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주문조회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9487629" y="4264332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녹화관리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25"/>
          <p:cNvCxnSpPr>
            <a:stCxn id="220" idx="2"/>
            <a:endCxn id="228" idx="0"/>
          </p:cNvCxnSpPr>
          <p:nvPr/>
        </p:nvCxnSpPr>
        <p:spPr>
          <a:xfrm>
            <a:off x="4547720" y="3299274"/>
            <a:ext cx="6600" cy="97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9" name="Google Shape;229;p25"/>
          <p:cNvCxnSpPr>
            <a:stCxn id="218" idx="3"/>
            <a:endCxn id="219" idx="1"/>
          </p:cNvCxnSpPr>
          <p:nvPr/>
        </p:nvCxnSpPr>
        <p:spPr>
          <a:xfrm flipH="1">
            <a:off x="763313" y="3145414"/>
            <a:ext cx="10692900" cy="27000"/>
          </a:xfrm>
          <a:prstGeom prst="bentConnector5">
            <a:avLst>
              <a:gd name="adj1" fmla="val -2227"/>
              <a:gd name="adj2" fmla="val 11886428"/>
              <a:gd name="adj3" fmla="val 102709"/>
            </a:avLst>
          </a:prstGeom>
          <a:noFill/>
          <a:ln w="12700" cap="flat" cmpd="sng">
            <a:solidFill>
              <a:schemeClr val="accent1"/>
            </a:solidFill>
            <a:prstDash val="lgDash"/>
            <a:miter lim="800000"/>
            <a:headEnd type="none" w="sm" len="sm"/>
            <a:tailEnd type="triangle" w="med" len="med"/>
          </a:ln>
        </p:spPr>
      </p:cxnSp>
      <p:cxnSp>
        <p:nvCxnSpPr>
          <p:cNvPr id="230" name="Google Shape;230;p25"/>
          <p:cNvCxnSpPr>
            <a:stCxn id="222" idx="3"/>
            <a:endCxn id="228" idx="1"/>
          </p:cNvCxnSpPr>
          <p:nvPr/>
        </p:nvCxnSpPr>
        <p:spPr>
          <a:xfrm>
            <a:off x="2731867" y="4423557"/>
            <a:ext cx="838200" cy="600"/>
          </a:xfrm>
          <a:prstGeom prst="bentConnector3">
            <a:avLst>
              <a:gd name="adj1" fmla="val 50003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1" name="Google Shape;231;p25"/>
          <p:cNvSpPr txBox="1"/>
          <p:nvPr/>
        </p:nvSpPr>
        <p:spPr>
          <a:xfrm>
            <a:off x="3563418" y="5547834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장바구니 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" name="Google Shape;232;p25"/>
          <p:cNvCxnSpPr>
            <a:stCxn id="218" idx="2"/>
            <a:endCxn id="226" idx="0"/>
          </p:cNvCxnSpPr>
          <p:nvPr/>
        </p:nvCxnSpPr>
        <p:spPr>
          <a:xfrm>
            <a:off x="10471913" y="3299314"/>
            <a:ext cx="0" cy="965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3" name="Google Shape;233;p25"/>
          <p:cNvCxnSpPr>
            <a:stCxn id="221" idx="2"/>
            <a:endCxn id="223" idx="0"/>
          </p:cNvCxnSpPr>
          <p:nvPr/>
        </p:nvCxnSpPr>
        <p:spPr>
          <a:xfrm>
            <a:off x="7550987" y="3299273"/>
            <a:ext cx="0" cy="542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25"/>
          <p:cNvCxnSpPr>
            <a:stCxn id="223" idx="2"/>
            <a:endCxn id="224" idx="0"/>
          </p:cNvCxnSpPr>
          <p:nvPr/>
        </p:nvCxnSpPr>
        <p:spPr>
          <a:xfrm>
            <a:off x="7550987" y="4149492"/>
            <a:ext cx="0" cy="542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5" name="Google Shape;235;p25"/>
          <p:cNvCxnSpPr>
            <a:stCxn id="224" idx="2"/>
            <a:endCxn id="225" idx="0"/>
          </p:cNvCxnSpPr>
          <p:nvPr/>
        </p:nvCxnSpPr>
        <p:spPr>
          <a:xfrm>
            <a:off x="7550987" y="4999712"/>
            <a:ext cx="0" cy="5397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6" name="Google Shape;236;p25"/>
          <p:cNvCxnSpPr>
            <a:stCxn id="223" idx="1"/>
            <a:endCxn id="220" idx="3"/>
          </p:cNvCxnSpPr>
          <p:nvPr/>
        </p:nvCxnSpPr>
        <p:spPr>
          <a:xfrm rot="10800000">
            <a:off x="5531948" y="3145424"/>
            <a:ext cx="1034700" cy="850200"/>
          </a:xfrm>
          <a:prstGeom prst="bentConnector3">
            <a:avLst>
              <a:gd name="adj1" fmla="val 46562"/>
            </a:avLst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237" name="Google Shape;237;p25"/>
          <p:cNvCxnSpPr>
            <a:stCxn id="219" idx="2"/>
            <a:endCxn id="222" idx="0"/>
          </p:cNvCxnSpPr>
          <p:nvPr/>
        </p:nvCxnSpPr>
        <p:spPr>
          <a:xfrm>
            <a:off x="1747606" y="3326362"/>
            <a:ext cx="0" cy="9432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8" name="Google Shape;238;p25"/>
          <p:cNvCxnSpPr>
            <a:stCxn id="223" idx="3"/>
            <a:endCxn id="218" idx="1"/>
          </p:cNvCxnSpPr>
          <p:nvPr/>
        </p:nvCxnSpPr>
        <p:spPr>
          <a:xfrm rot="10800000" flipH="1">
            <a:off x="8535326" y="3145424"/>
            <a:ext cx="952200" cy="8502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239" name="Google Shape;239;p25"/>
          <p:cNvCxnSpPr>
            <a:stCxn id="225" idx="3"/>
            <a:endCxn id="221" idx="3"/>
          </p:cNvCxnSpPr>
          <p:nvPr/>
        </p:nvCxnSpPr>
        <p:spPr>
          <a:xfrm rot="10800000" flipH="1">
            <a:off x="8535248" y="3145440"/>
            <a:ext cx="600" cy="2547900"/>
          </a:xfrm>
          <a:prstGeom prst="bentConnector3">
            <a:avLst>
              <a:gd name="adj1" fmla="val 67692164"/>
            </a:avLst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0" name="Google Shape;240;p25"/>
          <p:cNvCxnSpPr/>
          <p:nvPr/>
        </p:nvCxnSpPr>
        <p:spPr>
          <a:xfrm>
            <a:off x="10101675" y="1252851"/>
            <a:ext cx="642927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" name="Google Shape;241;p25"/>
          <p:cNvCxnSpPr/>
          <p:nvPr/>
        </p:nvCxnSpPr>
        <p:spPr>
          <a:xfrm>
            <a:off x="10101675" y="1510303"/>
            <a:ext cx="642927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242" name="Google Shape;242;p25"/>
          <p:cNvSpPr txBox="1"/>
          <p:nvPr/>
        </p:nvSpPr>
        <p:spPr>
          <a:xfrm>
            <a:off x="10700498" y="1372638"/>
            <a:ext cx="12622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이동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10700498" y="1106661"/>
            <a:ext cx="12622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 이동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25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25"/>
          <p:cNvSpPr txBox="1"/>
          <p:nvPr/>
        </p:nvSpPr>
        <p:spPr>
          <a:xfrm>
            <a:off x="3570117" y="4269662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상세 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25"/>
          <p:cNvCxnSpPr/>
          <p:nvPr/>
        </p:nvCxnSpPr>
        <p:spPr>
          <a:xfrm>
            <a:off x="4544420" y="4577462"/>
            <a:ext cx="6600" cy="97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6" name="Google Shape;246;p25"/>
          <p:cNvCxnSpPr>
            <a:endCxn id="225" idx="1"/>
          </p:cNvCxnSpPr>
          <p:nvPr/>
        </p:nvCxnSpPr>
        <p:spPr>
          <a:xfrm rot="10800000" flipH="1">
            <a:off x="5531948" y="5693340"/>
            <a:ext cx="1034700" cy="8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247" name="Google Shape;247;p25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프로세스 다이어그램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개요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3373597" y="2379229"/>
            <a:ext cx="2403600" cy="4077900"/>
          </a:xfrm>
          <a:prstGeom prst="rect">
            <a:avLst/>
          </a:prstGeom>
          <a:noFill/>
          <a:ln w="9525" cap="flat" cmpd="sng">
            <a:solidFill>
              <a:srgbClr val="D8D8D8">
                <a:alpha val="98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스토어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E4492C-3317-4CC2-8E77-7480D0FB1132}"/>
              </a:ext>
            </a:extLst>
          </p:cNvPr>
          <p:cNvSpPr/>
          <p:nvPr/>
        </p:nvSpPr>
        <p:spPr>
          <a:xfrm>
            <a:off x="3283977" y="2276383"/>
            <a:ext cx="2576468" cy="4180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26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4" name="Google Shape;254;p26"/>
          <p:cNvGrpSpPr/>
          <p:nvPr/>
        </p:nvGrpSpPr>
        <p:grpSpPr>
          <a:xfrm>
            <a:off x="292795" y="1466842"/>
            <a:ext cx="3141000" cy="2551415"/>
            <a:chOff x="-459605" y="2254692"/>
            <a:chExt cx="3141000" cy="2551415"/>
          </a:xfrm>
        </p:grpSpPr>
        <p:sp>
          <p:nvSpPr>
            <p:cNvPr id="255" name="Google Shape;255;p26"/>
            <p:cNvSpPr/>
            <p:nvPr/>
          </p:nvSpPr>
          <p:spPr>
            <a:xfrm>
              <a:off x="112650" y="2809607"/>
              <a:ext cx="1996500" cy="1996500"/>
            </a:xfrm>
            <a:prstGeom prst="ellipse">
              <a:avLst/>
            </a:prstGeom>
            <a:solidFill>
              <a:srgbClr val="E5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6"/>
            <p:cNvSpPr txBox="1"/>
            <p:nvPr/>
          </p:nvSpPr>
          <p:spPr>
            <a:xfrm>
              <a:off x="-459605" y="3453842"/>
              <a:ext cx="3141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Vue.js</a:t>
              </a:r>
              <a:endParaRPr sz="20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Spring Boot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57" name="Google Shape;257;p26"/>
            <p:cNvSpPr txBox="1"/>
            <p:nvPr/>
          </p:nvSpPr>
          <p:spPr>
            <a:xfrm>
              <a:off x="-459605" y="2254692"/>
              <a:ext cx="31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프레임 워크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26"/>
          <p:cNvGrpSpPr/>
          <p:nvPr/>
        </p:nvGrpSpPr>
        <p:grpSpPr>
          <a:xfrm>
            <a:off x="3603720" y="1466842"/>
            <a:ext cx="3141000" cy="2551415"/>
            <a:chOff x="2109145" y="2254692"/>
            <a:chExt cx="3141000" cy="2551415"/>
          </a:xfrm>
        </p:grpSpPr>
        <p:sp>
          <p:nvSpPr>
            <p:cNvPr id="259" name="Google Shape;259;p26"/>
            <p:cNvSpPr/>
            <p:nvPr/>
          </p:nvSpPr>
          <p:spPr>
            <a:xfrm>
              <a:off x="2681400" y="2809607"/>
              <a:ext cx="1996500" cy="1996500"/>
            </a:xfrm>
            <a:prstGeom prst="ellipse">
              <a:avLst/>
            </a:prstGeom>
            <a:solidFill>
              <a:srgbClr val="E5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 txBox="1"/>
            <p:nvPr/>
          </p:nvSpPr>
          <p:spPr>
            <a:xfrm>
              <a:off x="2109145" y="3146042"/>
              <a:ext cx="31410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HTML</a:t>
              </a:r>
              <a:endParaRPr sz="20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CSS</a:t>
              </a:r>
              <a:endParaRPr sz="20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Java script</a:t>
              </a:r>
              <a:endParaRPr sz="20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JAVA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61" name="Google Shape;261;p26"/>
            <p:cNvSpPr txBox="1"/>
            <p:nvPr/>
          </p:nvSpPr>
          <p:spPr>
            <a:xfrm>
              <a:off x="2109145" y="2254692"/>
              <a:ext cx="31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언어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26"/>
          <p:cNvGrpSpPr/>
          <p:nvPr/>
        </p:nvGrpSpPr>
        <p:grpSpPr>
          <a:xfrm>
            <a:off x="1910520" y="3103842"/>
            <a:ext cx="3141000" cy="2551415"/>
            <a:chOff x="4525495" y="2254692"/>
            <a:chExt cx="3141000" cy="2551415"/>
          </a:xfrm>
        </p:grpSpPr>
        <p:sp>
          <p:nvSpPr>
            <p:cNvPr id="263" name="Google Shape;263;p26"/>
            <p:cNvSpPr/>
            <p:nvPr/>
          </p:nvSpPr>
          <p:spPr>
            <a:xfrm>
              <a:off x="5097750" y="2809607"/>
              <a:ext cx="1996500" cy="1996500"/>
            </a:xfrm>
            <a:prstGeom prst="ellipse">
              <a:avLst/>
            </a:prstGeom>
            <a:solidFill>
              <a:srgbClr val="E5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/>
            <p:cNvSpPr txBox="1"/>
            <p:nvPr/>
          </p:nvSpPr>
          <p:spPr>
            <a:xfrm>
              <a:off x="4525495" y="3082508"/>
              <a:ext cx="3141000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dirty="0">
                  <a:solidFill>
                    <a:schemeClr val="dk1"/>
                  </a:solidFill>
                </a:rPr>
                <a:t>EC2</a:t>
              </a:r>
              <a:endParaRPr sz="2000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dirty="0">
                  <a:solidFill>
                    <a:schemeClr val="dk1"/>
                  </a:solidFill>
                </a:rPr>
                <a:t>S3</a:t>
              </a:r>
              <a:endParaRPr sz="2000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dirty="0">
                  <a:solidFill>
                    <a:schemeClr val="dk1"/>
                  </a:solidFill>
                </a:rPr>
                <a:t>RDS</a:t>
              </a:r>
              <a:endParaRPr lang="en-US" altLang="ko-KR" sz="2000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dirty="0">
                  <a:solidFill>
                    <a:schemeClr val="dk1"/>
                  </a:solidFill>
                </a:rPr>
                <a:t>API </a:t>
              </a:r>
              <a:r>
                <a:rPr lang="ko-KR" sz="2000" dirty="0" err="1">
                  <a:solidFill>
                    <a:schemeClr val="dk1"/>
                  </a:solidFill>
                </a:rPr>
                <a:t>Gateway</a:t>
              </a:r>
              <a:endParaRPr sz="2000" dirty="0">
                <a:solidFill>
                  <a:schemeClr val="dk1"/>
                </a:solidFill>
              </a:endParaRPr>
            </a:p>
          </p:txBody>
        </p:sp>
        <p:sp>
          <p:nvSpPr>
            <p:cNvPr id="265" name="Google Shape;265;p26"/>
            <p:cNvSpPr txBox="1"/>
            <p:nvPr/>
          </p:nvSpPr>
          <p:spPr>
            <a:xfrm>
              <a:off x="4525495" y="2254692"/>
              <a:ext cx="31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AWS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" name="Google Shape;266;p26"/>
          <p:cNvGrpSpPr/>
          <p:nvPr/>
        </p:nvGrpSpPr>
        <p:grpSpPr>
          <a:xfrm>
            <a:off x="5296920" y="3103842"/>
            <a:ext cx="3141000" cy="2551415"/>
            <a:chOff x="6941845" y="2254692"/>
            <a:chExt cx="3141000" cy="2551415"/>
          </a:xfrm>
        </p:grpSpPr>
        <p:sp>
          <p:nvSpPr>
            <p:cNvPr id="267" name="Google Shape;267;p26"/>
            <p:cNvSpPr/>
            <p:nvPr/>
          </p:nvSpPr>
          <p:spPr>
            <a:xfrm>
              <a:off x="7514100" y="2809607"/>
              <a:ext cx="1996500" cy="1996500"/>
            </a:xfrm>
            <a:prstGeom prst="ellipse">
              <a:avLst/>
            </a:prstGeom>
            <a:solidFill>
              <a:srgbClr val="E5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6"/>
            <p:cNvSpPr txBox="1"/>
            <p:nvPr/>
          </p:nvSpPr>
          <p:spPr>
            <a:xfrm>
              <a:off x="6941845" y="3607742"/>
              <a:ext cx="31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Rabbit MQ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6"/>
            <p:cNvSpPr txBox="1"/>
            <p:nvPr/>
          </p:nvSpPr>
          <p:spPr>
            <a:xfrm>
              <a:off x="6941845" y="2254692"/>
              <a:ext cx="31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미들웨어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26"/>
          <p:cNvGrpSpPr/>
          <p:nvPr/>
        </p:nvGrpSpPr>
        <p:grpSpPr>
          <a:xfrm>
            <a:off x="7005595" y="1466842"/>
            <a:ext cx="3141000" cy="2551415"/>
            <a:chOff x="9510595" y="2254692"/>
            <a:chExt cx="3141000" cy="2551415"/>
          </a:xfrm>
        </p:grpSpPr>
        <p:sp>
          <p:nvSpPr>
            <p:cNvPr id="271" name="Google Shape;271;p26"/>
            <p:cNvSpPr/>
            <p:nvPr/>
          </p:nvSpPr>
          <p:spPr>
            <a:xfrm>
              <a:off x="10082850" y="2809607"/>
              <a:ext cx="1996500" cy="1996500"/>
            </a:xfrm>
            <a:prstGeom prst="ellipse">
              <a:avLst/>
            </a:prstGeom>
            <a:solidFill>
              <a:srgbClr val="E5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 txBox="1"/>
            <p:nvPr/>
          </p:nvSpPr>
          <p:spPr>
            <a:xfrm>
              <a:off x="9510595" y="3607742"/>
              <a:ext cx="31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My SQL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 txBox="1"/>
            <p:nvPr/>
          </p:nvSpPr>
          <p:spPr>
            <a:xfrm>
              <a:off x="9510595" y="2254692"/>
              <a:ext cx="31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chemeClr val="dk1"/>
                  </a:solidFill>
                </a:rPr>
                <a:t>DB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6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</a:rPr>
              <a:t>사용기술 및 서비스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개요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26"/>
          <p:cNvGrpSpPr/>
          <p:nvPr/>
        </p:nvGrpSpPr>
        <p:grpSpPr>
          <a:xfrm>
            <a:off x="8725920" y="3608357"/>
            <a:ext cx="3141000" cy="1996500"/>
            <a:chOff x="6941845" y="2809607"/>
            <a:chExt cx="3141000" cy="1996500"/>
          </a:xfrm>
        </p:grpSpPr>
        <p:sp>
          <p:nvSpPr>
            <p:cNvPr id="277" name="Google Shape;277;p26"/>
            <p:cNvSpPr/>
            <p:nvPr/>
          </p:nvSpPr>
          <p:spPr>
            <a:xfrm>
              <a:off x="7514100" y="2809607"/>
              <a:ext cx="1996500" cy="1996500"/>
            </a:xfrm>
            <a:prstGeom prst="ellipse">
              <a:avLst/>
            </a:prstGeom>
            <a:solidFill>
              <a:srgbClr val="E5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 txBox="1"/>
            <p:nvPr/>
          </p:nvSpPr>
          <p:spPr>
            <a:xfrm>
              <a:off x="6941845" y="3455342"/>
              <a:ext cx="3141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dirty="0" err="1">
                  <a:solidFill>
                    <a:schemeClr val="dk1"/>
                  </a:solidFill>
                </a:rPr>
                <a:t>Eureka</a:t>
              </a:r>
              <a:endParaRPr sz="2000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dirty="0" err="1">
                  <a:solidFill>
                    <a:schemeClr val="dk1"/>
                  </a:solidFill>
                </a:rPr>
                <a:t>Cloud</a:t>
              </a:r>
              <a:r>
                <a:rPr lang="ko-KR" sz="2000" dirty="0">
                  <a:solidFill>
                    <a:schemeClr val="dk1"/>
                  </a:solidFill>
                </a:rPr>
                <a:t> </a:t>
              </a:r>
              <a:r>
                <a:rPr lang="ko-KR" sz="2000" dirty="0" err="1">
                  <a:solidFill>
                    <a:schemeClr val="dk1"/>
                  </a:solidFill>
                </a:rPr>
                <a:t>Gateway</a:t>
              </a:r>
              <a:endParaRPr sz="2000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/>
        </p:nvSpPr>
        <p:spPr>
          <a:xfrm>
            <a:off x="3956665" y="4632112"/>
            <a:ext cx="2353485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곽원근 / 개발자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스토어 관리자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테스트 관리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1188186" y="4628485"/>
            <a:ext cx="2353484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곽정원 / 개발자, PL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라이브 커머스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배포 및 버전 관리</a:t>
            </a:r>
            <a:endParaRPr/>
          </a:p>
        </p:txBody>
      </p:sp>
      <p:cxnSp>
        <p:nvCxnSpPr>
          <p:cNvPr id="324" name="Google Shape;324;p29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5" name="Google Shape;325;p29"/>
          <p:cNvSpPr txBox="1"/>
          <p:nvPr/>
        </p:nvSpPr>
        <p:spPr>
          <a:xfrm>
            <a:off x="6751782" y="4632112"/>
            <a:ext cx="2353485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구희애 / 개발자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라이브 커머스 관리자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서비스 관리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9402527" y="4638661"/>
            <a:ext cx="2353485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김예은 / 개발자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스토어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서비스 관리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29"/>
          <p:cNvCxnSpPr/>
          <p:nvPr/>
        </p:nvCxnSpPr>
        <p:spPr>
          <a:xfrm rot="10800000">
            <a:off x="1931426" y="1627653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" name="Google Shape;328;p29"/>
          <p:cNvCxnSpPr/>
          <p:nvPr/>
        </p:nvCxnSpPr>
        <p:spPr>
          <a:xfrm>
            <a:off x="1931426" y="1627653"/>
            <a:ext cx="8128000" cy="0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29"/>
          <p:cNvCxnSpPr/>
          <p:nvPr/>
        </p:nvCxnSpPr>
        <p:spPr>
          <a:xfrm rot="10800000">
            <a:off x="4668981" y="1627653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" name="Google Shape;330;p29"/>
          <p:cNvCxnSpPr/>
          <p:nvPr/>
        </p:nvCxnSpPr>
        <p:spPr>
          <a:xfrm rot="10800000">
            <a:off x="7414235" y="1627653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29"/>
          <p:cNvCxnSpPr/>
          <p:nvPr/>
        </p:nvCxnSpPr>
        <p:spPr>
          <a:xfrm rot="10800000">
            <a:off x="10059426" y="1627653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2" name="Google Shape;33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382" y="2941351"/>
            <a:ext cx="1318088" cy="131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 rotWithShape="1">
          <a:blip r:embed="rId4">
            <a:alphaModFix/>
          </a:blip>
          <a:srcRect l="18386" t="17649" r="23756" b="19983"/>
          <a:stretch/>
        </p:blipFill>
        <p:spPr>
          <a:xfrm>
            <a:off x="6751782" y="2915716"/>
            <a:ext cx="1313797" cy="136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2082" y="2966987"/>
            <a:ext cx="1318088" cy="131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 rotWithShape="1">
          <a:blip r:embed="rId4">
            <a:alphaModFix/>
          </a:blip>
          <a:srcRect l="18386" t="17649" r="23756" b="19983"/>
          <a:stretch/>
        </p:blipFill>
        <p:spPr>
          <a:xfrm>
            <a:off x="9402527" y="2934180"/>
            <a:ext cx="1313797" cy="136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4">
            <a:alphaModFix/>
          </a:blip>
          <a:srcRect l="18386" t="17649" r="23756" b="19983"/>
          <a:stretch/>
        </p:blipFill>
        <p:spPr>
          <a:xfrm>
            <a:off x="6763357" y="2915716"/>
            <a:ext cx="1313797" cy="136935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9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팀원 별 역할</a:t>
            </a:r>
            <a:r>
              <a:rPr lang="ko-KR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진행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D76E0B-80A9-456D-BAAB-E43E04DAA5B7}"/>
              </a:ext>
            </a:extLst>
          </p:cNvPr>
          <p:cNvSpPr/>
          <p:nvPr/>
        </p:nvSpPr>
        <p:spPr>
          <a:xfrm>
            <a:off x="9317686" y="4553147"/>
            <a:ext cx="2353484" cy="1489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30"/>
          <p:cNvGrpSpPr/>
          <p:nvPr/>
        </p:nvGrpSpPr>
        <p:grpSpPr>
          <a:xfrm>
            <a:off x="1327586" y="1839555"/>
            <a:ext cx="2200021" cy="3460827"/>
            <a:chOff x="1085291" y="1839555"/>
            <a:chExt cx="2200021" cy="3460827"/>
          </a:xfrm>
        </p:grpSpPr>
        <p:grpSp>
          <p:nvGrpSpPr>
            <p:cNvPr id="344" name="Google Shape;344;p30"/>
            <p:cNvGrpSpPr/>
            <p:nvPr/>
          </p:nvGrpSpPr>
          <p:grpSpPr>
            <a:xfrm>
              <a:off x="1085291" y="1839555"/>
              <a:ext cx="1395474" cy="3291840"/>
              <a:chOff x="1085291" y="1839555"/>
              <a:chExt cx="1306387" cy="3291840"/>
            </a:xfrm>
          </p:grpSpPr>
          <p:sp>
            <p:nvSpPr>
              <p:cNvPr id="345" name="Google Shape;345;p30"/>
              <p:cNvSpPr/>
              <p:nvPr/>
            </p:nvSpPr>
            <p:spPr>
              <a:xfrm>
                <a:off x="1085291" y="1839555"/>
                <a:ext cx="45719" cy="32918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1121527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7" name="Google Shape;347;p30"/>
            <p:cNvSpPr/>
            <p:nvPr/>
          </p:nvSpPr>
          <p:spPr>
            <a:xfrm>
              <a:off x="1273632" y="4940382"/>
              <a:ext cx="2011680" cy="360000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70400">
                  <a:srgbClr val="BBD6EE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093633" y="4932769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30"/>
          <p:cNvGrpSpPr/>
          <p:nvPr/>
        </p:nvGrpSpPr>
        <p:grpSpPr>
          <a:xfrm>
            <a:off x="3749947" y="1839555"/>
            <a:ext cx="2195857" cy="3460827"/>
            <a:chOff x="2928601" y="1839555"/>
            <a:chExt cx="2195857" cy="3460827"/>
          </a:xfrm>
        </p:grpSpPr>
        <p:grpSp>
          <p:nvGrpSpPr>
            <p:cNvPr id="350" name="Google Shape;350;p30"/>
            <p:cNvGrpSpPr/>
            <p:nvPr/>
          </p:nvGrpSpPr>
          <p:grpSpPr>
            <a:xfrm>
              <a:off x="2928601" y="1839555"/>
              <a:ext cx="1395474" cy="3291840"/>
              <a:chOff x="1095362" y="1839555"/>
              <a:chExt cx="1306387" cy="3291840"/>
            </a:xfrm>
          </p:grpSpPr>
          <p:sp>
            <p:nvSpPr>
              <p:cNvPr id="351" name="Google Shape;351;p30"/>
              <p:cNvSpPr/>
              <p:nvPr/>
            </p:nvSpPr>
            <p:spPr>
              <a:xfrm>
                <a:off x="1095362" y="1839555"/>
                <a:ext cx="45719" cy="32918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0"/>
              <p:cNvSpPr/>
              <p:nvPr/>
            </p:nvSpPr>
            <p:spPr>
              <a:xfrm>
                <a:off x="1131598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3" name="Google Shape;353;p30"/>
            <p:cNvSpPr/>
            <p:nvPr/>
          </p:nvSpPr>
          <p:spPr>
            <a:xfrm>
              <a:off x="3112778" y="4940382"/>
              <a:ext cx="2011680" cy="360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0400">
                  <a:srgbClr val="B3C6E7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2933692" y="4927070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0"/>
          <p:cNvGrpSpPr/>
          <p:nvPr/>
        </p:nvGrpSpPr>
        <p:grpSpPr>
          <a:xfrm>
            <a:off x="6160061" y="1839555"/>
            <a:ext cx="2198440" cy="3460827"/>
            <a:chOff x="4771911" y="1839555"/>
            <a:chExt cx="2198440" cy="3460827"/>
          </a:xfrm>
        </p:grpSpPr>
        <p:grpSp>
          <p:nvGrpSpPr>
            <p:cNvPr id="356" name="Google Shape;356;p30"/>
            <p:cNvGrpSpPr/>
            <p:nvPr/>
          </p:nvGrpSpPr>
          <p:grpSpPr>
            <a:xfrm>
              <a:off x="4771911" y="1839555"/>
              <a:ext cx="1395474" cy="3291840"/>
              <a:chOff x="1105433" y="1839555"/>
              <a:chExt cx="1306387" cy="3291840"/>
            </a:xfrm>
          </p:grpSpPr>
          <p:sp>
            <p:nvSpPr>
              <p:cNvPr id="357" name="Google Shape;357;p30"/>
              <p:cNvSpPr/>
              <p:nvPr/>
            </p:nvSpPr>
            <p:spPr>
              <a:xfrm>
                <a:off x="1105433" y="1839555"/>
                <a:ext cx="45719" cy="3291840"/>
              </a:xfrm>
              <a:prstGeom prst="rect">
                <a:avLst/>
              </a:pr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0"/>
              <p:cNvSpPr/>
              <p:nvPr/>
            </p:nvSpPr>
            <p:spPr>
              <a:xfrm>
                <a:off x="1141669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9" name="Google Shape;359;p30"/>
            <p:cNvSpPr/>
            <p:nvPr/>
          </p:nvSpPr>
          <p:spPr>
            <a:xfrm>
              <a:off x="4958671" y="4940382"/>
              <a:ext cx="2011680" cy="360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22000">
                  <a:schemeClr val="accent1"/>
                </a:gs>
                <a:gs pos="40000">
                  <a:schemeClr val="accent1"/>
                </a:gs>
                <a:gs pos="70400">
                  <a:srgbClr val="B3C6E7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73751" y="4932769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2F54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30"/>
          <p:cNvGrpSpPr/>
          <p:nvPr/>
        </p:nvGrpSpPr>
        <p:grpSpPr>
          <a:xfrm>
            <a:off x="8574780" y="1839555"/>
            <a:ext cx="2203235" cy="3460827"/>
            <a:chOff x="6604463" y="1839555"/>
            <a:chExt cx="2203235" cy="3460827"/>
          </a:xfrm>
        </p:grpSpPr>
        <p:grpSp>
          <p:nvGrpSpPr>
            <p:cNvPr id="362" name="Google Shape;362;p30"/>
            <p:cNvGrpSpPr/>
            <p:nvPr/>
          </p:nvGrpSpPr>
          <p:grpSpPr>
            <a:xfrm>
              <a:off x="6604463" y="1839555"/>
              <a:ext cx="1395474" cy="3291840"/>
              <a:chOff x="1105433" y="1839555"/>
              <a:chExt cx="1306387" cy="3291840"/>
            </a:xfrm>
          </p:grpSpPr>
          <p:sp>
            <p:nvSpPr>
              <p:cNvPr id="363" name="Google Shape;363;p30"/>
              <p:cNvSpPr/>
              <p:nvPr/>
            </p:nvSpPr>
            <p:spPr>
              <a:xfrm>
                <a:off x="1105433" y="1839555"/>
                <a:ext cx="45719" cy="3291840"/>
              </a:xfrm>
              <a:prstGeom prst="rect">
                <a:avLst/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0"/>
              <p:cNvSpPr/>
              <p:nvPr/>
            </p:nvSpPr>
            <p:spPr>
              <a:xfrm>
                <a:off x="1141669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5" name="Google Shape;365;p30"/>
            <p:cNvSpPr/>
            <p:nvPr/>
          </p:nvSpPr>
          <p:spPr>
            <a:xfrm>
              <a:off x="6796018" y="4940382"/>
              <a:ext cx="2011680" cy="360000"/>
            </a:xfrm>
            <a:prstGeom prst="rect">
              <a:avLst/>
            </a:prstGeom>
            <a:gradFill>
              <a:gsLst>
                <a:gs pos="0">
                  <a:srgbClr val="1F3864"/>
                </a:gs>
                <a:gs pos="7000">
                  <a:srgbClr val="1F3864"/>
                </a:gs>
                <a:gs pos="28000">
                  <a:srgbClr val="1F3864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6613810" y="4938468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1F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30"/>
          <p:cNvSpPr txBox="1"/>
          <p:nvPr/>
        </p:nvSpPr>
        <p:spPr>
          <a:xfrm>
            <a:off x="3772842" y="1865979"/>
            <a:ext cx="13531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2주차</a:t>
            </a:r>
            <a:endParaRPr/>
          </a:p>
        </p:txBody>
      </p:sp>
      <p:sp>
        <p:nvSpPr>
          <p:cNvPr id="368" name="Google Shape;368;p30"/>
          <p:cNvSpPr/>
          <p:nvPr/>
        </p:nvSpPr>
        <p:spPr>
          <a:xfrm>
            <a:off x="1349102" y="1865979"/>
            <a:ext cx="13533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1주차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0"/>
          <p:cNvSpPr txBox="1"/>
          <p:nvPr/>
        </p:nvSpPr>
        <p:spPr>
          <a:xfrm>
            <a:off x="1363080" y="4533410"/>
            <a:ext cx="16947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분석 및 계획</a:t>
            </a:r>
            <a:endParaRPr/>
          </a:p>
        </p:txBody>
      </p:sp>
      <p:sp>
        <p:nvSpPr>
          <p:cNvPr id="370" name="Google Shape;370;p30"/>
          <p:cNvSpPr txBox="1"/>
          <p:nvPr/>
        </p:nvSpPr>
        <p:spPr>
          <a:xfrm>
            <a:off x="3791509" y="4533410"/>
            <a:ext cx="21395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애플리케이션 설계</a:t>
            </a:r>
            <a:endParaRPr/>
          </a:p>
        </p:txBody>
      </p:sp>
      <p:sp>
        <p:nvSpPr>
          <p:cNvPr id="371" name="Google Shape;371;p30"/>
          <p:cNvSpPr txBox="1"/>
          <p:nvPr/>
        </p:nvSpPr>
        <p:spPr>
          <a:xfrm>
            <a:off x="6211856" y="4533410"/>
            <a:ext cx="29136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구현 및 단위 테스트</a:t>
            </a:r>
            <a:endParaRPr/>
          </a:p>
        </p:txBody>
      </p:sp>
      <p:sp>
        <p:nvSpPr>
          <p:cNvPr id="372" name="Google Shape;372;p30"/>
          <p:cNvSpPr txBox="1"/>
          <p:nvPr/>
        </p:nvSpPr>
        <p:spPr>
          <a:xfrm>
            <a:off x="8634226" y="4533410"/>
            <a:ext cx="22415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통합 테스트 및 정리</a:t>
            </a:r>
            <a:endParaRPr/>
          </a:p>
        </p:txBody>
      </p:sp>
      <p:grpSp>
        <p:nvGrpSpPr>
          <p:cNvPr id="373" name="Google Shape;373;p30"/>
          <p:cNvGrpSpPr/>
          <p:nvPr/>
        </p:nvGrpSpPr>
        <p:grpSpPr>
          <a:xfrm>
            <a:off x="1458159" y="2636205"/>
            <a:ext cx="2737466" cy="1530413"/>
            <a:chOff x="8265486" y="2475464"/>
            <a:chExt cx="3283552" cy="1530413"/>
          </a:xfrm>
        </p:grpSpPr>
        <p:sp>
          <p:nvSpPr>
            <p:cNvPr id="374" name="Google Shape;374;p30"/>
            <p:cNvSpPr txBox="1"/>
            <p:nvPr/>
          </p:nvSpPr>
          <p:spPr>
            <a:xfrm>
              <a:off x="8265486" y="247546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주제,동기/선정사유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0"/>
            <p:cNvSpPr txBox="1"/>
            <p:nvPr/>
          </p:nvSpPr>
          <p:spPr>
            <a:xfrm>
              <a:off x="8265486" y="343894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 및 프로세스 흐름도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0"/>
            <p:cNvSpPr txBox="1"/>
            <p:nvPr/>
          </p:nvSpPr>
          <p:spPr>
            <a:xfrm>
              <a:off x="8265486" y="311778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요구 분석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0"/>
            <p:cNvSpPr txBox="1"/>
            <p:nvPr/>
          </p:nvSpPr>
          <p:spPr>
            <a:xfrm>
              <a:off x="8265486" y="279662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사례분석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0"/>
            <p:cNvSpPr txBox="1"/>
            <p:nvPr/>
          </p:nvSpPr>
          <p:spPr>
            <a:xfrm>
              <a:off x="8265486" y="376010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WBS, 업무 분배, 스케줄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30"/>
          <p:cNvGrpSpPr/>
          <p:nvPr/>
        </p:nvGrpSpPr>
        <p:grpSpPr>
          <a:xfrm>
            <a:off x="3883395" y="2636205"/>
            <a:ext cx="2343647" cy="1746305"/>
            <a:chOff x="8265486" y="2475464"/>
            <a:chExt cx="3283552" cy="1746305"/>
          </a:xfrm>
        </p:grpSpPr>
        <p:sp>
          <p:nvSpPr>
            <p:cNvPr id="380" name="Google Shape;380;p30"/>
            <p:cNvSpPr txBox="1"/>
            <p:nvPr/>
          </p:nvSpPr>
          <p:spPr>
            <a:xfrm>
              <a:off x="8265486" y="247546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 프로토 타입 제작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0"/>
            <p:cNvSpPr txBox="1"/>
            <p:nvPr/>
          </p:nvSpPr>
          <p:spPr>
            <a:xfrm>
              <a:off x="8265486" y="343894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코드 stub 작성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0"/>
            <p:cNvSpPr txBox="1"/>
            <p:nvPr/>
          </p:nvSpPr>
          <p:spPr>
            <a:xfrm>
              <a:off x="8265486" y="311778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클래스 다이어그램 작성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0"/>
            <p:cNvSpPr txBox="1"/>
            <p:nvPr/>
          </p:nvSpPr>
          <p:spPr>
            <a:xfrm>
              <a:off x="8265486" y="279662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기본 레이아웃 작성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0"/>
            <p:cNvSpPr txBox="1"/>
            <p:nvPr/>
          </p:nvSpPr>
          <p:spPr>
            <a:xfrm>
              <a:off x="8265486" y="3760104"/>
              <a:ext cx="32835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외부 및 내부 서비스 연동 구성도 작성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30"/>
          <p:cNvGrpSpPr/>
          <p:nvPr/>
        </p:nvGrpSpPr>
        <p:grpSpPr>
          <a:xfrm>
            <a:off x="6300549" y="2636205"/>
            <a:ext cx="2074716" cy="566933"/>
            <a:chOff x="8265486" y="2475464"/>
            <a:chExt cx="3283552" cy="566933"/>
          </a:xfrm>
        </p:grpSpPr>
        <p:sp>
          <p:nvSpPr>
            <p:cNvPr id="386" name="Google Shape;386;p30"/>
            <p:cNvSpPr txBox="1"/>
            <p:nvPr/>
          </p:nvSpPr>
          <p:spPr>
            <a:xfrm>
              <a:off x="8265486" y="247546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프론트 단위 기능 구현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0"/>
            <p:cNvSpPr txBox="1"/>
            <p:nvPr/>
          </p:nvSpPr>
          <p:spPr>
            <a:xfrm>
              <a:off x="8265486" y="279662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백엔드 단위 기능 구현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30"/>
          <p:cNvGrpSpPr/>
          <p:nvPr/>
        </p:nvGrpSpPr>
        <p:grpSpPr>
          <a:xfrm>
            <a:off x="8719724" y="2636205"/>
            <a:ext cx="2403736" cy="566933"/>
            <a:chOff x="8265486" y="2475464"/>
            <a:chExt cx="3283552" cy="566933"/>
          </a:xfrm>
        </p:grpSpPr>
        <p:sp>
          <p:nvSpPr>
            <p:cNvPr id="389" name="Google Shape;389;p30"/>
            <p:cNvSpPr txBox="1"/>
            <p:nvPr/>
          </p:nvSpPr>
          <p:spPr>
            <a:xfrm>
              <a:off x="8265486" y="247546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 및 서비스간 연동 테스트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0"/>
            <p:cNvSpPr txBox="1"/>
            <p:nvPr/>
          </p:nvSpPr>
          <p:spPr>
            <a:xfrm>
              <a:off x="8265486" y="2796624"/>
              <a:ext cx="3283552" cy="245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Char char="✔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발표 정리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1" name="Google Shape;391;p30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30"/>
          <p:cNvSpPr txBox="1"/>
          <p:nvPr/>
        </p:nvSpPr>
        <p:spPr>
          <a:xfrm>
            <a:off x="6184479" y="1865979"/>
            <a:ext cx="13531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3~5주차</a:t>
            </a:r>
            <a:endParaRPr/>
          </a:p>
        </p:txBody>
      </p:sp>
      <p:sp>
        <p:nvSpPr>
          <p:cNvPr id="393" name="Google Shape;393;p30"/>
          <p:cNvSpPr txBox="1"/>
          <p:nvPr/>
        </p:nvSpPr>
        <p:spPr>
          <a:xfrm>
            <a:off x="8598196" y="1865979"/>
            <a:ext cx="13531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6주차</a:t>
            </a:r>
            <a:endParaRPr/>
          </a:p>
        </p:txBody>
      </p:sp>
      <p:sp>
        <p:nvSpPr>
          <p:cNvPr id="394" name="Google Shape;394;p30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주 단위 주요일정</a:t>
            </a:r>
            <a:r>
              <a:rPr lang="ko-KR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0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진행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31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p31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프로젝트 타임라인 및 WBS</a:t>
            </a:r>
            <a:r>
              <a:rPr lang="ko-KR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진행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63F5C-EEB4-4704-AF57-9ADA21A1A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5" y="960168"/>
            <a:ext cx="11177754" cy="57548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731508-C15F-43D8-9A6E-678AB58E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1106231"/>
            <a:ext cx="5724995" cy="5652220"/>
          </a:xfrm>
          <a:prstGeom prst="rect">
            <a:avLst/>
          </a:prstGeom>
        </p:spPr>
      </p:pic>
      <p:cxnSp>
        <p:nvCxnSpPr>
          <p:cNvPr id="5" name="Google Shape;253;p26">
            <a:extLst>
              <a:ext uri="{FF2B5EF4-FFF2-40B4-BE49-F238E27FC236}">
                <a16:creationId xmlns:a16="http://schemas.microsoft.com/office/drawing/2014/main" id="{8663E112-517B-4C7C-B439-2083792DB625}"/>
              </a:ext>
            </a:extLst>
          </p:cNvPr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274;p26">
            <a:extLst>
              <a:ext uri="{FF2B5EF4-FFF2-40B4-BE49-F238E27FC236}">
                <a16:creationId xmlns:a16="http://schemas.microsoft.com/office/drawing/2014/main" id="{C70B3B17-0FCB-40C0-9B6A-DB5F62A97304}"/>
              </a:ext>
            </a:extLst>
          </p:cNvPr>
          <p:cNvSpPr txBox="1"/>
          <p:nvPr/>
        </p:nvSpPr>
        <p:spPr>
          <a:xfrm>
            <a:off x="757382" y="553360"/>
            <a:ext cx="3627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613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25" y="1585500"/>
            <a:ext cx="4991825" cy="40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000" y="0"/>
            <a:ext cx="3108300" cy="2426125"/>
          </a:xfrm>
          <a:prstGeom prst="rect">
            <a:avLst/>
          </a:prstGeom>
          <a:solidFill>
            <a:srgbClr val="E5D9D9"/>
          </a:solidFill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5250" y="5298925"/>
            <a:ext cx="4232250" cy="15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663875" y="6148384"/>
            <a:ext cx="1809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1321594" y="400204"/>
            <a:ext cx="4846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</a:t>
            </a:r>
            <a:r>
              <a:rPr lang="ko-KR" sz="6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TENTS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321600" y="2562324"/>
            <a:ext cx="4991700" cy="26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44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 프로젝트</a:t>
            </a:r>
            <a:r>
              <a:rPr lang="ko-KR" sz="2100"/>
              <a:t> 개요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02 </a:t>
            </a:r>
            <a:r>
              <a:rPr lang="ko-KR" sz="2100"/>
              <a:t>프로젝트 진행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03 </a:t>
            </a:r>
            <a:r>
              <a:rPr lang="ko-KR" sz="2100"/>
              <a:t>아키텍처 &amp; 디자인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04 </a:t>
            </a:r>
            <a:r>
              <a:rPr lang="ko-KR" sz="2100"/>
              <a:t>프로젝트 구현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CF12AF-C03C-4D20-88FF-A5C14A9E8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28" y="1291942"/>
            <a:ext cx="7765485" cy="4972636"/>
          </a:xfrm>
          <a:prstGeom prst="rect">
            <a:avLst/>
          </a:prstGeom>
        </p:spPr>
      </p:pic>
      <p:cxnSp>
        <p:nvCxnSpPr>
          <p:cNvPr id="7" name="Google Shape;253;p26">
            <a:extLst>
              <a:ext uri="{FF2B5EF4-FFF2-40B4-BE49-F238E27FC236}">
                <a16:creationId xmlns:a16="http://schemas.microsoft.com/office/drawing/2014/main" id="{EE324519-F0C9-4123-A55D-6EBFDA15B090}"/>
              </a:ext>
            </a:extLst>
          </p:cNvPr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74;p26">
            <a:extLst>
              <a:ext uri="{FF2B5EF4-FFF2-40B4-BE49-F238E27FC236}">
                <a16:creationId xmlns:a16="http://schemas.microsoft.com/office/drawing/2014/main" id="{03D4C604-F849-4DBC-9674-47F1B8B7E6AB}"/>
              </a:ext>
            </a:extLst>
          </p:cNvPr>
          <p:cNvSpPr txBox="1"/>
          <p:nvPr/>
        </p:nvSpPr>
        <p:spPr>
          <a:xfrm>
            <a:off x="757382" y="545891"/>
            <a:ext cx="3627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클래스 다이어그램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96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B6E328-C4A7-45FA-8A92-72B554848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10" y="4459964"/>
            <a:ext cx="3529109" cy="15419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BCC837-9948-4AF8-9A92-35696AD0C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14" y="4117568"/>
            <a:ext cx="4431276" cy="22267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5F33C1-F735-4E4D-A79D-5E5AB3F1C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81" y="1291942"/>
            <a:ext cx="9801518" cy="2695417"/>
          </a:xfrm>
          <a:prstGeom prst="rect">
            <a:avLst/>
          </a:prstGeom>
        </p:spPr>
      </p:pic>
      <p:cxnSp>
        <p:nvCxnSpPr>
          <p:cNvPr id="9" name="Google Shape;253;p26">
            <a:extLst>
              <a:ext uri="{FF2B5EF4-FFF2-40B4-BE49-F238E27FC236}">
                <a16:creationId xmlns:a16="http://schemas.microsoft.com/office/drawing/2014/main" id="{AA21DE1A-9113-449C-88BC-5570D9B0C2E8}"/>
              </a:ext>
            </a:extLst>
          </p:cNvPr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274;p26">
            <a:extLst>
              <a:ext uri="{FF2B5EF4-FFF2-40B4-BE49-F238E27FC236}">
                <a16:creationId xmlns:a16="http://schemas.microsoft.com/office/drawing/2014/main" id="{13EDDEE6-BF70-43AF-B34D-80844A2F7D16}"/>
              </a:ext>
            </a:extLst>
          </p:cNvPr>
          <p:cNvSpPr txBox="1"/>
          <p:nvPr/>
        </p:nvSpPr>
        <p:spPr>
          <a:xfrm>
            <a:off x="757375" y="600900"/>
            <a:ext cx="3627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Rabbit MQ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4161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34457"/>
            <a:ext cx="12192000" cy="372354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349199" y="2214520"/>
            <a:ext cx="9480000" cy="140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altLang="ko-KR" sz="4300" dirty="0">
                <a:solidFill>
                  <a:schemeClr val="dk1"/>
                </a:solidFill>
              </a:rPr>
              <a:t>UI </a:t>
            </a:r>
            <a:r>
              <a:rPr lang="ko-KR" altLang="en-US" sz="4300" dirty="0">
                <a:solidFill>
                  <a:schemeClr val="dk1"/>
                </a:solidFill>
              </a:rPr>
              <a:t>구현</a:t>
            </a:r>
            <a:endParaRPr lang="en-US" altLang="ko-KR" sz="4300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2396050" y="1782875"/>
            <a:ext cx="7386300" cy="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3"/>
          <p:cNvCxnSpPr/>
          <p:nvPr/>
        </p:nvCxnSpPr>
        <p:spPr>
          <a:xfrm>
            <a:off x="2396049" y="4238576"/>
            <a:ext cx="7386300" cy="159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13"/>
          <p:cNvCxnSpPr/>
          <p:nvPr/>
        </p:nvCxnSpPr>
        <p:spPr>
          <a:xfrm>
            <a:off x="2409825" y="1768988"/>
            <a:ext cx="0" cy="9762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3"/>
          <p:cNvCxnSpPr/>
          <p:nvPr/>
        </p:nvCxnSpPr>
        <p:spPr>
          <a:xfrm>
            <a:off x="9758387" y="3262314"/>
            <a:ext cx="0" cy="9762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>
            <a:off x="2409824" y="3902870"/>
            <a:ext cx="0" cy="3357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/>
          <p:nvPr/>
        </p:nvCxnSpPr>
        <p:spPr>
          <a:xfrm>
            <a:off x="9758363" y="1768988"/>
            <a:ext cx="0" cy="4881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44492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863881-CC21-4318-BFE9-F159E4632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15" y="0"/>
            <a:ext cx="9161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524B38-576E-404F-8865-4FFE44252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77" y="0"/>
            <a:ext cx="8769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4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333C5D4-E058-4A1F-9145-FC04EAECA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38" y="0"/>
            <a:ext cx="8724324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8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7E15AF58-DE8B-4819-BE6D-275DBAA64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50" b="12035"/>
          <a:stretch/>
        </p:blipFill>
        <p:spPr>
          <a:xfrm>
            <a:off x="1135070" y="198127"/>
            <a:ext cx="9921859" cy="6461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99CFD0-5FF7-4B68-8F6B-D7289DB054DF}"/>
              </a:ext>
            </a:extLst>
          </p:cNvPr>
          <p:cNvSpPr txBox="1"/>
          <p:nvPr/>
        </p:nvSpPr>
        <p:spPr>
          <a:xfrm>
            <a:off x="10139680" y="2722122"/>
            <a:ext cx="191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수량이 </a:t>
            </a:r>
            <a:r>
              <a:rPr lang="en-US" altLang="ko-KR" sz="1200" dirty="0"/>
              <a:t>1</a:t>
            </a:r>
            <a:r>
              <a:rPr lang="ko-KR" altLang="en-US" sz="1200" dirty="0"/>
              <a:t>개 미만일 경우</a:t>
            </a:r>
            <a:endParaRPr lang="en-US" altLang="ko-KR" sz="1200" dirty="0"/>
          </a:p>
          <a:p>
            <a:r>
              <a:rPr lang="en-US" altLang="ko-KR" sz="1200" dirty="0"/>
              <a:t>Alert </a:t>
            </a:r>
            <a:r>
              <a:rPr lang="ko-KR" altLang="en-US" sz="1200" dirty="0"/>
              <a:t>창이 뜨고 </a:t>
            </a:r>
            <a:endParaRPr lang="en-US" altLang="ko-KR" sz="1200" dirty="0"/>
          </a:p>
          <a:p>
            <a:r>
              <a:rPr lang="ko-KR" altLang="en-US" sz="1200" dirty="0"/>
              <a:t>장바구니에 담을 수 없음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ED100F-52AA-4D82-BFED-6E4F6F9D5343}"/>
              </a:ext>
            </a:extLst>
          </p:cNvPr>
          <p:cNvCxnSpPr>
            <a:cxnSpLocks/>
          </p:cNvCxnSpPr>
          <p:nvPr/>
        </p:nvCxnSpPr>
        <p:spPr>
          <a:xfrm>
            <a:off x="8430767" y="1146323"/>
            <a:ext cx="1783843" cy="2400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60AB83D-F7DC-488D-801C-2A5C3DF78CC3}"/>
              </a:ext>
            </a:extLst>
          </p:cNvPr>
          <p:cNvCxnSpPr>
            <a:cxnSpLocks/>
          </p:cNvCxnSpPr>
          <p:nvPr/>
        </p:nvCxnSpPr>
        <p:spPr>
          <a:xfrm flipH="1">
            <a:off x="9440278" y="3547110"/>
            <a:ext cx="774332" cy="1999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FB1DD-1527-4FA4-BD96-3A7DB515F80D}"/>
              </a:ext>
            </a:extLst>
          </p:cNvPr>
          <p:cNvSpPr/>
          <p:nvPr/>
        </p:nvSpPr>
        <p:spPr>
          <a:xfrm>
            <a:off x="3872016" y="345774"/>
            <a:ext cx="4558751" cy="1409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E1584B-53F7-4BD2-813D-EBD3AE32A102}"/>
              </a:ext>
            </a:extLst>
          </p:cNvPr>
          <p:cNvSpPr/>
          <p:nvPr/>
        </p:nvSpPr>
        <p:spPr>
          <a:xfrm>
            <a:off x="9337040" y="5561010"/>
            <a:ext cx="152400" cy="150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24420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856B9A-4D68-46E5-B1A0-EC1485CA80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" t="-138" r="12785" b="5572"/>
          <a:stretch/>
        </p:blipFill>
        <p:spPr>
          <a:xfrm>
            <a:off x="836316" y="195980"/>
            <a:ext cx="10670406" cy="646604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D6E43A1-F90F-46C3-BB26-BD85718E5450}"/>
              </a:ext>
            </a:extLst>
          </p:cNvPr>
          <p:cNvCxnSpPr/>
          <p:nvPr/>
        </p:nvCxnSpPr>
        <p:spPr>
          <a:xfrm flipV="1">
            <a:off x="9829702" y="5279403"/>
            <a:ext cx="1133475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7A869E-9392-472A-97B9-F4A12238D7B0}"/>
              </a:ext>
            </a:extLst>
          </p:cNvPr>
          <p:cNvSpPr txBox="1"/>
          <p:nvPr/>
        </p:nvSpPr>
        <p:spPr>
          <a:xfrm>
            <a:off x="10560292" y="4157221"/>
            <a:ext cx="1724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원하는 상품</a:t>
            </a:r>
            <a:endParaRPr lang="en-US" altLang="ko-KR" sz="1100" dirty="0"/>
          </a:p>
          <a:p>
            <a:r>
              <a:rPr lang="ko-KR" altLang="en-US" sz="1100" dirty="0"/>
              <a:t>체크박스 선택 후 </a:t>
            </a:r>
            <a:endParaRPr lang="en-US" altLang="ko-KR" sz="1100" dirty="0"/>
          </a:p>
          <a:p>
            <a:r>
              <a:rPr lang="ko-KR" altLang="en-US" sz="1100" dirty="0"/>
              <a:t>구매하기 버튼 누르면</a:t>
            </a:r>
            <a:endParaRPr lang="en-US" altLang="ko-KR" sz="1100" dirty="0"/>
          </a:p>
          <a:p>
            <a:r>
              <a:rPr lang="en-US" altLang="ko-KR" sz="1100" dirty="0"/>
              <a:t>Alert </a:t>
            </a:r>
            <a:r>
              <a:rPr lang="ko-KR" altLang="en-US" sz="1100" dirty="0"/>
              <a:t>창이 뜨면서</a:t>
            </a:r>
            <a:endParaRPr lang="en-US" altLang="ko-KR" sz="1100" dirty="0"/>
          </a:p>
          <a:p>
            <a:r>
              <a:rPr lang="ko-KR" altLang="en-US" sz="1100" dirty="0"/>
              <a:t>구매한 목록 데이터가 관리자 페이지로 </a:t>
            </a:r>
            <a:r>
              <a:rPr lang="ko-KR" altLang="en-US" sz="1100" dirty="0" err="1"/>
              <a:t>넘어감</a:t>
            </a:r>
            <a:endParaRPr lang="ko-KR" altLang="en-US" sz="11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C290D3-9B0D-49AC-81A6-FD4BC355E2B1}"/>
              </a:ext>
            </a:extLst>
          </p:cNvPr>
          <p:cNvSpPr/>
          <p:nvPr/>
        </p:nvSpPr>
        <p:spPr>
          <a:xfrm>
            <a:off x="1486524" y="4157221"/>
            <a:ext cx="257435" cy="219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279B02-B8EC-4891-8A7E-F50EDF72B34D}"/>
              </a:ext>
            </a:extLst>
          </p:cNvPr>
          <p:cNvSpPr/>
          <p:nvPr/>
        </p:nvSpPr>
        <p:spPr>
          <a:xfrm>
            <a:off x="9378330" y="6308103"/>
            <a:ext cx="746058" cy="271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6217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6D09F2-4DF2-4215-A4DA-60DA1DD2DE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" t="4964" r="11701" b="13558"/>
          <a:stretch/>
        </p:blipFill>
        <p:spPr>
          <a:xfrm>
            <a:off x="603316" y="886120"/>
            <a:ext cx="10699423" cy="55712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A7A8B1-0CB3-4A8D-8874-440682FA0580}"/>
              </a:ext>
            </a:extLst>
          </p:cNvPr>
          <p:cNvSpPr/>
          <p:nvPr/>
        </p:nvSpPr>
        <p:spPr>
          <a:xfrm>
            <a:off x="3723589" y="527901"/>
            <a:ext cx="4062952" cy="15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16997225"/>
      </p:ext>
    </p:extLst>
  </p:cSld>
  <p:clrMapOvr>
    <a:masterClrMapping/>
  </p:clrMapOvr>
  <p:transition>
    <p:circl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EF01A3-479D-4C6E-8656-830280A76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67" y="1128020"/>
            <a:ext cx="3008625" cy="16547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83A28B-8963-4E16-8FC3-BD221F638F73}"/>
              </a:ext>
            </a:extLst>
          </p:cNvPr>
          <p:cNvSpPr txBox="1"/>
          <p:nvPr/>
        </p:nvSpPr>
        <p:spPr>
          <a:xfrm>
            <a:off x="2244340" y="6014303"/>
            <a:ext cx="95899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Eureka </a:t>
            </a: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클라이언트에서 등록할 수 있도록 하여 주소를 서버에서 수동으로 관리</a:t>
            </a:r>
            <a:r>
              <a:rPr lang="en-US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해야하는</a:t>
            </a: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4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관리 포인트를 줄이고</a:t>
            </a:r>
            <a:r>
              <a:rPr lang="en-US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주소 변경의 유연성 부여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A99614-BBBD-4A60-8560-3CD47CE71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11" y="3544003"/>
            <a:ext cx="2734028" cy="18796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F0201B-0B8D-448A-9E2F-54D277C87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74" y="1215897"/>
            <a:ext cx="4165672" cy="420774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F6F06C-B8F6-46CA-9E59-5C71C1D5C236}"/>
              </a:ext>
            </a:extLst>
          </p:cNvPr>
          <p:cNvCxnSpPr>
            <a:cxnSpLocks/>
          </p:cNvCxnSpPr>
          <p:nvPr/>
        </p:nvCxnSpPr>
        <p:spPr>
          <a:xfrm>
            <a:off x="1551460" y="3083978"/>
            <a:ext cx="3265986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B8B533-0FBB-40EC-BD6C-52861EEA3857}"/>
              </a:ext>
            </a:extLst>
          </p:cNvPr>
          <p:cNvCxnSpPr>
            <a:cxnSpLocks/>
          </p:cNvCxnSpPr>
          <p:nvPr/>
        </p:nvCxnSpPr>
        <p:spPr>
          <a:xfrm flipV="1">
            <a:off x="5446443" y="1014790"/>
            <a:ext cx="0" cy="4408856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oogle Shape;253;p26">
            <a:extLst>
              <a:ext uri="{FF2B5EF4-FFF2-40B4-BE49-F238E27FC236}">
                <a16:creationId xmlns:a16="http://schemas.microsoft.com/office/drawing/2014/main" id="{F5AD4001-C007-4F3D-9D12-BA004DE42B7B}"/>
              </a:ext>
            </a:extLst>
          </p:cNvPr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274;p26">
            <a:extLst>
              <a:ext uri="{FF2B5EF4-FFF2-40B4-BE49-F238E27FC236}">
                <a16:creationId xmlns:a16="http://schemas.microsoft.com/office/drawing/2014/main" id="{D7CA5D7F-577A-4292-9A14-704A3833671A}"/>
              </a:ext>
            </a:extLst>
          </p:cNvPr>
          <p:cNvSpPr txBox="1"/>
          <p:nvPr/>
        </p:nvSpPr>
        <p:spPr>
          <a:xfrm>
            <a:off x="757382" y="507994"/>
            <a:ext cx="3627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EUREKA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467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25" y="1051700"/>
            <a:ext cx="4991825" cy="49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00209"/>
            <a:ext cx="2881745" cy="2426118"/>
          </a:xfrm>
          <a:prstGeom prst="rect">
            <a:avLst/>
          </a:prstGeom>
          <a:solidFill>
            <a:srgbClr val="E5D9D9"/>
          </a:solidFill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7525" y="1720449"/>
            <a:ext cx="2244475" cy="42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11025" y="4717134"/>
            <a:ext cx="1809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6711375" y="2065175"/>
            <a:ext cx="5659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1"/>
              <a:t>프로젝트 개요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321600" y="1571726"/>
            <a:ext cx="4991700" cy="4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44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 프로젝트</a:t>
            </a:r>
            <a:r>
              <a:rPr lang="ko-KR" sz="2100"/>
              <a:t> 주제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02 </a:t>
            </a:r>
            <a:r>
              <a:rPr lang="ko-KR" sz="2100"/>
              <a:t>프로젝트 동기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03 </a:t>
            </a:r>
            <a:r>
              <a:rPr lang="ko-KR" sz="2100"/>
              <a:t>프로젝트 사례분석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04 </a:t>
            </a:r>
            <a:r>
              <a:rPr lang="ko-KR" sz="2100"/>
              <a:t>프로젝트 요구사항 분석</a:t>
            </a:r>
            <a:endParaRPr sz="2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/>
              <a:t> 05 프로세스 다이어그램</a:t>
            </a:r>
            <a:endParaRPr sz="2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/>
              <a:t> 06 사용기술</a:t>
            </a:r>
            <a:endParaRPr sz="2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A539BDEE-1F0A-4D38-9CF5-AFAE0B7FD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891" y="1021902"/>
            <a:ext cx="2687411" cy="1343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38FF9-5B8E-4CC1-8EA1-44024716E22A}"/>
              </a:ext>
            </a:extLst>
          </p:cNvPr>
          <p:cNvSpPr txBox="1"/>
          <p:nvPr/>
        </p:nvSpPr>
        <p:spPr>
          <a:xfrm>
            <a:off x="4065253" y="5328577"/>
            <a:ext cx="673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5"/>
              </a:rPr>
              <a:t>https://github.com/jyg1577/store-spring.git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E2703-BA55-4B6C-B53E-09B8FD7EB63C}"/>
              </a:ext>
            </a:extLst>
          </p:cNvPr>
          <p:cNvSpPr txBox="1"/>
          <p:nvPr/>
        </p:nvSpPr>
        <p:spPr>
          <a:xfrm>
            <a:off x="2843493" y="5359355"/>
            <a:ext cx="103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Spring :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7E56A3-962E-428F-8238-1389DD9EC090}"/>
              </a:ext>
            </a:extLst>
          </p:cNvPr>
          <p:cNvSpPr txBox="1"/>
          <p:nvPr/>
        </p:nvSpPr>
        <p:spPr>
          <a:xfrm>
            <a:off x="3028305" y="5897096"/>
            <a:ext cx="103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Vue :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BCADFB-2A5F-44AC-B66F-C4EA145F4C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54" b="65544"/>
          <a:stretch/>
        </p:blipFill>
        <p:spPr>
          <a:xfrm>
            <a:off x="2004774" y="2604705"/>
            <a:ext cx="8463251" cy="23685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E9C499-BFD7-4443-9F4B-076CDE5A33AC}"/>
              </a:ext>
            </a:extLst>
          </p:cNvPr>
          <p:cNvSpPr txBox="1"/>
          <p:nvPr/>
        </p:nvSpPr>
        <p:spPr>
          <a:xfrm>
            <a:off x="4065253" y="5897096"/>
            <a:ext cx="528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hlinkClick r:id="rId3"/>
              </a:rPr>
              <a:t>https://</a:t>
            </a:r>
            <a:r>
              <a:rPr lang="ko-KR" altLang="en-US" sz="2000" dirty="0">
                <a:hlinkClick r:id="rId3"/>
              </a:rPr>
              <a:t>github</a:t>
            </a:r>
            <a:r>
              <a:rPr lang="ko-KR" altLang="en-US" sz="1800" dirty="0">
                <a:hlinkClick r:id="rId3"/>
              </a:rPr>
              <a:t>.com/jyg1577/store.git</a:t>
            </a:r>
            <a:endParaRPr lang="ko-KR" altLang="en-US" sz="1800" dirty="0"/>
          </a:p>
          <a:p>
            <a:endParaRPr lang="ko-KR" altLang="en-US" dirty="0"/>
          </a:p>
        </p:txBody>
      </p:sp>
      <p:cxnSp>
        <p:nvCxnSpPr>
          <p:cNvPr id="8" name="Google Shape;253;p26">
            <a:extLst>
              <a:ext uri="{FF2B5EF4-FFF2-40B4-BE49-F238E27FC236}">
                <a16:creationId xmlns:a16="http://schemas.microsoft.com/office/drawing/2014/main" id="{A6C546D7-3202-419D-82B4-53761D535BC9}"/>
              </a:ext>
            </a:extLst>
          </p:cNvPr>
          <p:cNvCxnSpPr/>
          <p:nvPr/>
        </p:nvCxnSpPr>
        <p:spPr>
          <a:xfrm>
            <a:off x="825039" y="873538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274;p26">
            <a:extLst>
              <a:ext uri="{FF2B5EF4-FFF2-40B4-BE49-F238E27FC236}">
                <a16:creationId xmlns:a16="http://schemas.microsoft.com/office/drawing/2014/main" id="{0E7EE340-6012-49AD-9A8D-5D212E47C99E}"/>
              </a:ext>
            </a:extLst>
          </p:cNvPr>
          <p:cNvSpPr txBox="1"/>
          <p:nvPr/>
        </p:nvSpPr>
        <p:spPr>
          <a:xfrm>
            <a:off x="825039" y="458881"/>
            <a:ext cx="3627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882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34457"/>
            <a:ext cx="12192000" cy="372354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356000" y="2257314"/>
            <a:ext cx="9480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altLang="en-US" sz="7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sz="7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25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/>
        </p:nvSpPr>
        <p:spPr>
          <a:xfrm>
            <a:off x="2011790" y="3074906"/>
            <a:ext cx="8168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6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마이크로 서비스 아키텍처</a:t>
            </a:r>
            <a:r>
              <a:rPr lang="ko-KR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기반 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6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Vue.js SPA</a:t>
            </a:r>
            <a:r>
              <a:rPr lang="ko-KR" sz="2600"/>
              <a:t>를 이용한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800" b="1" i="0" u="none" strike="noStrike" cap="none">
                <a:solidFill>
                  <a:srgbClr val="000000"/>
                </a:solidFill>
              </a:rPr>
              <a:t>전통시장 라이브 커머스</a:t>
            </a:r>
            <a:r>
              <a:rPr lang="ko-KR" sz="2800" b="1"/>
              <a:t>와 스마트 스토어</a:t>
            </a:r>
            <a:endParaRPr sz="2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주제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개요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/>
        </p:nvSpPr>
        <p:spPr>
          <a:xfrm>
            <a:off x="1079850" y="5827175"/>
            <a:ext cx="4574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 19사태로 비대면 비접촉을 추구하는 언택트 경제가 급부상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동기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개요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50" y="1409659"/>
            <a:ext cx="4574695" cy="4262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6662275" y="5827175"/>
            <a:ext cx="407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비대면 거래에 취약한 전통시장에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온라인 장보기 확대 발판 마련</a:t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400" y="1409650"/>
            <a:ext cx="4074850" cy="4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5930450" y="6022325"/>
            <a:ext cx="601800" cy="39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9999"/>
              </a:solidFill>
              <a:highlight>
                <a:srgbClr val="EA9999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514" y="1384316"/>
            <a:ext cx="6410325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3112" y="1384316"/>
            <a:ext cx="2790825" cy="451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8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1" name="Google Shape;14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08525" y="254190"/>
            <a:ext cx="1636023" cy="5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사례분석.1</a:t>
            </a:r>
            <a:r>
              <a:rPr lang="ko-KR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개요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25" y="1573772"/>
            <a:ext cx="513397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546" y="2169119"/>
            <a:ext cx="51244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3625" y="1573772"/>
            <a:ext cx="51625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6" y="2169119"/>
            <a:ext cx="4779832" cy="26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6087" y="2944021"/>
            <a:ext cx="4779825" cy="2696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08525" y="254190"/>
            <a:ext cx="1636023" cy="5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2958852" y="6001265"/>
            <a:ext cx="2754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B2C(Business to Consumer)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733625" y="5996846"/>
            <a:ext cx="2754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D2C(Direct to Consumer)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19"/>
          <p:cNvCxnSpPr/>
          <p:nvPr/>
        </p:nvCxnSpPr>
        <p:spPr>
          <a:xfrm>
            <a:off x="5950965" y="6146877"/>
            <a:ext cx="4547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" name="Google Shape;158;p19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사례분석.1</a:t>
            </a:r>
            <a:r>
              <a:rPr lang="ko-KR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개요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0"/>
          <p:cNvGraphicFramePr/>
          <p:nvPr/>
        </p:nvGraphicFramePr>
        <p:xfrm>
          <a:off x="3158837" y="1466850"/>
          <a:ext cx="8128000" cy="49025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8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 개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휴대폰으로 쉽고 편리하게 라이브 방송을 촬영하여, 실시간으로 고객과 상품에 대해 소통 및 판매가 가능한 방송 기능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특 징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 수만 4,200만명(2019년 기준)에 육박하는 활발한 플랫폼인 네이버를 기반으로 하고 있으며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별도 큐레이션 없이 스마트폰만 있으면 언제 어디서나 라이브 방송을 할 수 있어 판매자의 자율성이 높다.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장 점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네이버 메인 페이지에 소개되고 있는 만큼, 잠재 고객들의 유입이 상당히 쉽다.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 라이브 커머스 서비스보다 많은 콘텐츠를 제공하고 있다.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카테고리도 인플루언서, 푸드, 해외직구, 키즈 등 다양하게 세분화되어 있어 이용이 편리하다.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네이버 페이 사용자라면 간편 결제, 추가 적립 혜택도 누릴 수 있다.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 점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시청자수에 비해 구매 전환율이 낮다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65" name="Google Shape;165;p20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707" y="3256008"/>
            <a:ext cx="2374375" cy="78951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사례분석.1</a:t>
            </a:r>
            <a:r>
              <a:rPr lang="ko-KR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개요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105" y="76476"/>
            <a:ext cx="1219443" cy="76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075" y="1293825"/>
            <a:ext cx="2486201" cy="497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1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6" name="Google Shape;17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88" y="1732612"/>
            <a:ext cx="6901192" cy="39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사례분석.2</a:t>
            </a:r>
            <a:r>
              <a:rPr lang="ko-KR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프로젝트 개요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799</Words>
  <Application>Microsoft Office PowerPoint</Application>
  <PresentationFormat>와이드스크린</PresentationFormat>
  <Paragraphs>295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Noto Sans Symbols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87</cp:revision>
  <dcterms:created xsi:type="dcterms:W3CDTF">2021-04-14T06:50:46Z</dcterms:created>
  <dcterms:modified xsi:type="dcterms:W3CDTF">2021-04-19T01:36:42Z</dcterms:modified>
</cp:coreProperties>
</file>